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42"/>
  </p:notesMasterIdLst>
  <p:sldIdLst>
    <p:sldId id="323" r:id="rId5"/>
    <p:sldId id="324" r:id="rId6"/>
    <p:sldId id="326" r:id="rId7"/>
    <p:sldId id="328" r:id="rId8"/>
    <p:sldId id="256" r:id="rId9"/>
    <p:sldId id="275" r:id="rId10"/>
    <p:sldId id="260" r:id="rId11"/>
    <p:sldId id="257" r:id="rId12"/>
    <p:sldId id="265" r:id="rId13"/>
    <p:sldId id="340" r:id="rId14"/>
    <p:sldId id="258" r:id="rId15"/>
    <p:sldId id="266" r:id="rId16"/>
    <p:sldId id="267" r:id="rId17"/>
    <p:sldId id="269" r:id="rId18"/>
    <p:sldId id="268" r:id="rId19"/>
    <p:sldId id="270" r:id="rId20"/>
    <p:sldId id="261" r:id="rId21"/>
    <p:sldId id="272" r:id="rId22"/>
    <p:sldId id="273" r:id="rId23"/>
    <p:sldId id="276" r:id="rId24"/>
    <p:sldId id="262" r:id="rId25"/>
    <p:sldId id="271" r:id="rId26"/>
    <p:sldId id="334" r:id="rId27"/>
    <p:sldId id="263" r:id="rId28"/>
    <p:sldId id="264" r:id="rId29"/>
    <p:sldId id="274" r:id="rId30"/>
    <p:sldId id="333" r:id="rId31"/>
    <p:sldId id="335" r:id="rId32"/>
    <p:sldId id="339" r:id="rId33"/>
    <p:sldId id="327" r:id="rId34"/>
    <p:sldId id="338" r:id="rId35"/>
    <p:sldId id="332" r:id="rId36"/>
    <p:sldId id="331" r:id="rId37"/>
    <p:sldId id="336" r:id="rId38"/>
    <p:sldId id="337" r:id="rId39"/>
    <p:sldId id="320" r:id="rId40"/>
    <p:sldId id="325" r:id="rId41"/>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5B4628-7211-D0A7-9D03-BCF70DBB9642}" name="Callie Perkins" initials="CP" userId="S::cperkins@mpqhf.org::64c9dbe5-9243-46f3-87db-f01f40f5a1d0" providerId="AD"/>
  <p188:author id="{F6BD3BCB-5846-541B-9466-26E51E9C047C}" name="Beth Brown" initials="BB" userId="S::bbrown@mpqhf.org::4d3e07ee-d1dd-49ba-b280-fdf5629913d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ADFB1"/>
    <a:srgbClr val="EDE3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D03623-09FC-4350-BAEB-08E62CF5BEE9}" v="4" dt="2024-05-06T16:38:02.8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38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tupling\Desktop\WY%20Leading%20Age%20NH%20Metric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rtupling\Desktop\WY%20Leading%20Age%20NH%20Metric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rtupling\Desktop\WY%20Leading%20Age%20NH%20Metric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rtupling\Desktop\WY%20Leading%20Age%20NH%20Metric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rtupling\Desktop\WY%20Leading%20Age%20NH%20Metric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rtupling\Desktop\WY%20Leading%20Age%20NH%20Metric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rtupling\Desktop\WY%20Leading%20Age%20NH%20Metrics.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tupling\Desktop\WY%20Leading%20Age%20NH%20Metric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tupling\Desktop\WY%20Leading%20Age%20NH%20Metric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rtupling\Desktop\WY%20Leading%20Age%20NH%20Metric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rtupling\Desktop\WY%20Leading%20Age%20NH%20Metric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rtupling\Desktop\WY%20Leading%20Age%20NH%20Metric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rtupling\Desktop\WY%20Leading%20Age%20NH%20Metric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rtupling\Desktop\WY%20Leading%20Age%20NH%20Metric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rtupling\Desktop\WY%20Leading%20Age%20NH%20Metric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'1.1 LS'!$H$2</c:f>
              <c:strCache>
                <c:ptCount val="1"/>
                <c:pt idx="0">
                  <c:v>RIR</c:v>
                </c:pt>
              </c:strCache>
            </c:strRef>
          </c:tx>
          <c:spPr>
            <a:solidFill>
              <a:schemeClr val="accent2"/>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8C07-4E3E-A85F-22B4CEBB3C3E}"/>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8C07-4E3E-A85F-22B4CEBB3C3E}"/>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8C07-4E3E-A85F-22B4CEBB3C3E}"/>
              </c:ext>
            </c:extLst>
          </c:dPt>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 LS'!$A$3:$A$5</c:f>
              <c:strCache>
                <c:ptCount val="3"/>
                <c:pt idx="0">
                  <c:v>Wyoming</c:v>
                </c:pt>
                <c:pt idx="1">
                  <c:v>MPQH Region</c:v>
                </c:pt>
                <c:pt idx="2">
                  <c:v>Nation</c:v>
                </c:pt>
              </c:strCache>
            </c:strRef>
          </c:cat>
          <c:val>
            <c:numRef>
              <c:f>'1.1 LS'!$H$3:$H$5</c:f>
              <c:numCache>
                <c:formatCode>0.0%</c:formatCode>
                <c:ptCount val="3"/>
                <c:pt idx="0">
                  <c:v>6.5480281755286543E-2</c:v>
                </c:pt>
                <c:pt idx="1">
                  <c:v>-4.9353589074387347E-2</c:v>
                </c:pt>
                <c:pt idx="2">
                  <c:v>0.10307120514656909</c:v>
                </c:pt>
              </c:numCache>
            </c:numRef>
          </c:val>
          <c:extLst>
            <c:ext xmlns:c16="http://schemas.microsoft.com/office/drawing/2014/chart" uri="{C3380CC4-5D6E-409C-BE32-E72D297353CC}">
              <c16:uniqueId val="{00000006-8C07-4E3E-A85F-22B4CEBB3C3E}"/>
            </c:ext>
          </c:extLst>
        </c:ser>
        <c:dLbls>
          <c:showLegendKey val="0"/>
          <c:showVal val="0"/>
          <c:showCatName val="0"/>
          <c:showSerName val="0"/>
          <c:showPercent val="0"/>
          <c:showBubbleSize val="0"/>
        </c:dLbls>
        <c:gapWidth val="219"/>
        <c:overlap val="-27"/>
        <c:axId val="1693731663"/>
        <c:axId val="1221517183"/>
      </c:barChart>
      <c:catAx>
        <c:axId val="1693731663"/>
        <c:scaling>
          <c:orientation val="minMax"/>
        </c:scaling>
        <c:delete val="0"/>
        <c:axPos val="b"/>
        <c:numFmt formatCode="General" sourceLinked="1"/>
        <c:majorTickMark val="none"/>
        <c:minorTickMark val="none"/>
        <c:tickLblPos val="low"/>
        <c:spPr>
          <a:solidFill>
            <a:schemeClr val="bg1">
              <a:lumMod val="85000"/>
            </a:schemeClr>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221517183"/>
        <c:crosses val="autoZero"/>
        <c:auto val="1"/>
        <c:lblAlgn val="ctr"/>
        <c:lblOffset val="100"/>
        <c:noMultiLvlLbl val="0"/>
      </c:catAx>
      <c:valAx>
        <c:axId val="122151718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6937316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US">
                <a:solidFill>
                  <a:schemeClr val="tx1"/>
                </a:solidFill>
                <a:latin typeface="Arial" panose="020B0604020202020204" pitchFamily="34" charset="0"/>
                <a:cs typeface="Arial" panose="020B0604020202020204" pitchFamily="34" charset="0"/>
              </a:rPr>
              <a:t>Metric 4.1 (Long Stay): Relative Improvement Rate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'4.1 LS'!$H$2</c:f>
              <c:strCache>
                <c:ptCount val="1"/>
                <c:pt idx="0">
                  <c:v>RIR</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0-F712-8C4F-8BE2-F92C1F049354}"/>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1-F712-8C4F-8BE2-F92C1F049354}"/>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2-F712-8C4F-8BE2-F92C1F049354}"/>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'4.1 LS'!$A$3:$A$5</c:f>
              <c:strCache>
                <c:ptCount val="3"/>
                <c:pt idx="0">
                  <c:v>Wyoming</c:v>
                </c:pt>
                <c:pt idx="1">
                  <c:v>MPQH Region</c:v>
                </c:pt>
                <c:pt idx="2">
                  <c:v>Nation</c:v>
                </c:pt>
              </c:strCache>
            </c:strRef>
          </c:cat>
          <c:val>
            <c:numRef>
              <c:f>'4.1 LS'!$H$3:$H$5</c:f>
              <c:numCache>
                <c:formatCode>0.0%</c:formatCode>
                <c:ptCount val="3"/>
                <c:pt idx="0">
                  <c:v>-1.0327298050139277</c:v>
                </c:pt>
                <c:pt idx="1">
                  <c:v>-0.47297056199821602</c:v>
                </c:pt>
                <c:pt idx="2">
                  <c:v>-0.10682748467494672</c:v>
                </c:pt>
              </c:numCache>
            </c:numRef>
          </c:val>
          <c:extLst>
            <c:ext xmlns:c16="http://schemas.microsoft.com/office/drawing/2014/chart" uri="{C3380CC4-5D6E-409C-BE32-E72D297353CC}">
              <c16:uniqueId val="{00000000-E201-4FCF-8CED-BB76C9EDFCCB}"/>
            </c:ext>
          </c:extLst>
        </c:ser>
        <c:dLbls>
          <c:showLegendKey val="0"/>
          <c:showVal val="0"/>
          <c:showCatName val="0"/>
          <c:showSerName val="0"/>
          <c:showPercent val="0"/>
          <c:showBubbleSize val="0"/>
        </c:dLbls>
        <c:gapWidth val="219"/>
        <c:overlap val="-27"/>
        <c:axId val="1850141791"/>
        <c:axId val="1850150431"/>
      </c:barChart>
      <c:catAx>
        <c:axId val="1850141791"/>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850150431"/>
        <c:crosses val="autoZero"/>
        <c:auto val="1"/>
        <c:lblAlgn val="ctr"/>
        <c:lblOffset val="10"/>
        <c:noMultiLvlLbl val="0"/>
      </c:catAx>
      <c:valAx>
        <c:axId val="185015043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850141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US">
                <a:solidFill>
                  <a:schemeClr val="tx1"/>
                </a:solidFill>
                <a:latin typeface="Arial" panose="020B0604020202020204" pitchFamily="34" charset="0"/>
                <a:cs typeface="Arial" panose="020B0604020202020204" pitchFamily="34" charset="0"/>
              </a:rPr>
              <a:t>Metric 4.2 (Long Stay): Relative Improvement Rate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'4.2 LS'!$H$2</c:f>
              <c:strCache>
                <c:ptCount val="1"/>
                <c:pt idx="0">
                  <c:v>RIR</c:v>
                </c:pt>
              </c:strCache>
            </c:strRef>
          </c:tx>
          <c:spPr>
            <a:solidFill>
              <a:schemeClr val="accent3"/>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0-2208-8741-92DD-A06C68270DCA}"/>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1-2208-8741-92DD-A06C68270DCA}"/>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'4.2 LS'!$A$3:$A$5</c:f>
              <c:strCache>
                <c:ptCount val="3"/>
                <c:pt idx="0">
                  <c:v>Wyoming</c:v>
                </c:pt>
                <c:pt idx="1">
                  <c:v>MPQH Region</c:v>
                </c:pt>
                <c:pt idx="2">
                  <c:v>Nation</c:v>
                </c:pt>
              </c:strCache>
            </c:strRef>
          </c:cat>
          <c:val>
            <c:numRef>
              <c:f>'4.2 LS'!$H$3:$H$5</c:f>
              <c:numCache>
                <c:formatCode>0.0%</c:formatCode>
                <c:ptCount val="3"/>
                <c:pt idx="0">
                  <c:v>0.16976028965908338</c:v>
                </c:pt>
                <c:pt idx="1">
                  <c:v>-1.518267753574255E-2</c:v>
                </c:pt>
                <c:pt idx="2">
                  <c:v>1.3305734135059869E-2</c:v>
                </c:pt>
              </c:numCache>
            </c:numRef>
          </c:val>
          <c:extLst>
            <c:ext xmlns:c16="http://schemas.microsoft.com/office/drawing/2014/chart" uri="{C3380CC4-5D6E-409C-BE32-E72D297353CC}">
              <c16:uniqueId val="{00000000-5F01-4D60-B501-81F534953259}"/>
            </c:ext>
          </c:extLst>
        </c:ser>
        <c:dLbls>
          <c:showLegendKey val="0"/>
          <c:showVal val="0"/>
          <c:showCatName val="0"/>
          <c:showSerName val="0"/>
          <c:showPercent val="0"/>
          <c:showBubbleSize val="0"/>
        </c:dLbls>
        <c:gapWidth val="219"/>
        <c:overlap val="-27"/>
        <c:axId val="1808572287"/>
        <c:axId val="1808571807"/>
      </c:barChart>
      <c:catAx>
        <c:axId val="180857228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808571807"/>
        <c:crosses val="autoZero"/>
        <c:auto val="1"/>
        <c:lblAlgn val="ctr"/>
        <c:lblOffset val="100"/>
        <c:noMultiLvlLbl val="0"/>
      </c:catAx>
      <c:valAx>
        <c:axId val="180857180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808572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US">
                <a:solidFill>
                  <a:schemeClr val="tx1"/>
                </a:solidFill>
                <a:latin typeface="Arial" panose="020B0604020202020204" pitchFamily="34" charset="0"/>
                <a:cs typeface="Arial" panose="020B0604020202020204" pitchFamily="34" charset="0"/>
              </a:rPr>
              <a:t>Metric 4.2 (Long Stay): Relative Improvement Rate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'4.2 LS'!$H$2</c:f>
              <c:strCache>
                <c:ptCount val="1"/>
                <c:pt idx="0">
                  <c:v>RIR</c:v>
                </c:pt>
              </c:strCache>
            </c:strRef>
          </c:tx>
          <c:spPr>
            <a:solidFill>
              <a:schemeClr val="accent3"/>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0-EB71-BB4D-B008-9DACD01772C4}"/>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1-EB71-BB4D-B008-9DACD01772C4}"/>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'4.2 LS'!$A$3:$A$5</c:f>
              <c:strCache>
                <c:ptCount val="3"/>
                <c:pt idx="0">
                  <c:v>Wyoming</c:v>
                </c:pt>
                <c:pt idx="1">
                  <c:v>MPQH Region</c:v>
                </c:pt>
                <c:pt idx="2">
                  <c:v>Nation</c:v>
                </c:pt>
              </c:strCache>
            </c:strRef>
          </c:cat>
          <c:val>
            <c:numRef>
              <c:f>'4.2 LS'!$H$3:$H$5</c:f>
              <c:numCache>
                <c:formatCode>0.0%</c:formatCode>
                <c:ptCount val="3"/>
                <c:pt idx="0">
                  <c:v>0.16976028965908338</c:v>
                </c:pt>
                <c:pt idx="1">
                  <c:v>-1.518267753574255E-2</c:v>
                </c:pt>
                <c:pt idx="2">
                  <c:v>1.3305734135059869E-2</c:v>
                </c:pt>
              </c:numCache>
            </c:numRef>
          </c:val>
          <c:extLst>
            <c:ext xmlns:c16="http://schemas.microsoft.com/office/drawing/2014/chart" uri="{C3380CC4-5D6E-409C-BE32-E72D297353CC}">
              <c16:uniqueId val="{00000000-09E9-4C6C-A27E-E40CA1A85AC1}"/>
            </c:ext>
          </c:extLst>
        </c:ser>
        <c:dLbls>
          <c:showLegendKey val="0"/>
          <c:showVal val="0"/>
          <c:showCatName val="0"/>
          <c:showSerName val="0"/>
          <c:showPercent val="0"/>
          <c:showBubbleSize val="0"/>
        </c:dLbls>
        <c:gapWidth val="219"/>
        <c:overlap val="-27"/>
        <c:axId val="1808572287"/>
        <c:axId val="1808571807"/>
      </c:barChart>
      <c:catAx>
        <c:axId val="180857228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808571807"/>
        <c:crosses val="autoZero"/>
        <c:auto val="1"/>
        <c:lblAlgn val="ctr"/>
        <c:lblOffset val="100"/>
        <c:noMultiLvlLbl val="0"/>
      </c:catAx>
      <c:valAx>
        <c:axId val="180857180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808572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US">
                <a:solidFill>
                  <a:schemeClr val="tx1"/>
                </a:solidFill>
                <a:latin typeface="Arial" panose="020B0604020202020204" pitchFamily="34" charset="0"/>
                <a:cs typeface="Arial" panose="020B0604020202020204" pitchFamily="34" charset="0"/>
              </a:rPr>
              <a:t>Metric 4.2 (Short Stay): Relative Improvement Rate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'4.2 SS'!$H$2</c:f>
              <c:strCache>
                <c:ptCount val="1"/>
                <c:pt idx="0">
                  <c:v>RIR</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0-9F59-864E-9DD2-5B7400B5873B}"/>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1-9F59-864E-9DD2-5B7400B5873B}"/>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2-9F59-864E-9DD2-5B7400B5873B}"/>
              </c:ext>
            </c:extLst>
          </c:dPt>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'4.2 SS'!$A$3:$A$5</c:f>
              <c:strCache>
                <c:ptCount val="3"/>
                <c:pt idx="0">
                  <c:v>Wyoming</c:v>
                </c:pt>
                <c:pt idx="1">
                  <c:v>MPQH Region</c:v>
                </c:pt>
                <c:pt idx="2">
                  <c:v>Nation</c:v>
                </c:pt>
              </c:strCache>
            </c:strRef>
          </c:cat>
          <c:val>
            <c:numRef>
              <c:f>'4.2 SS'!$H$3:$H$5</c:f>
              <c:numCache>
                <c:formatCode>0.0%</c:formatCode>
                <c:ptCount val="3"/>
                <c:pt idx="0">
                  <c:v>0.11997568060528262</c:v>
                </c:pt>
                <c:pt idx="1">
                  <c:v>-4.4514617356429621E-2</c:v>
                </c:pt>
                <c:pt idx="2">
                  <c:v>3.0297999225549835E-2</c:v>
                </c:pt>
              </c:numCache>
            </c:numRef>
          </c:val>
          <c:extLst>
            <c:ext xmlns:c16="http://schemas.microsoft.com/office/drawing/2014/chart" uri="{C3380CC4-5D6E-409C-BE32-E72D297353CC}">
              <c16:uniqueId val="{00000000-6A06-4C03-B74E-03A1E0B0AD24}"/>
            </c:ext>
          </c:extLst>
        </c:ser>
        <c:dLbls>
          <c:showLegendKey val="0"/>
          <c:showVal val="0"/>
          <c:showCatName val="0"/>
          <c:showSerName val="0"/>
          <c:showPercent val="0"/>
          <c:showBubbleSize val="0"/>
        </c:dLbls>
        <c:gapWidth val="219"/>
        <c:overlap val="-27"/>
        <c:axId val="1859864703"/>
        <c:axId val="1859887743"/>
      </c:barChart>
      <c:catAx>
        <c:axId val="1859864703"/>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859887743"/>
        <c:crosses val="autoZero"/>
        <c:auto val="1"/>
        <c:lblAlgn val="ctr"/>
        <c:lblOffset val="100"/>
        <c:noMultiLvlLbl val="0"/>
      </c:catAx>
      <c:valAx>
        <c:axId val="185988774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8598647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US">
                <a:solidFill>
                  <a:schemeClr val="tx1"/>
                </a:solidFill>
                <a:latin typeface="Arial" panose="020B0604020202020204" pitchFamily="34" charset="0"/>
                <a:cs typeface="Arial" panose="020B0604020202020204" pitchFamily="34" charset="0"/>
              </a:rPr>
              <a:t>Metric 6.1:</a:t>
            </a:r>
            <a:r>
              <a:rPr lang="en-US" baseline="0">
                <a:solidFill>
                  <a:schemeClr val="tx1"/>
                </a:solidFill>
                <a:latin typeface="Arial" panose="020B0604020202020204" pitchFamily="34" charset="0"/>
                <a:cs typeface="Arial" panose="020B0604020202020204" pitchFamily="34" charset="0"/>
              </a:rPr>
              <a:t> Relative Improvement Rate</a:t>
            </a:r>
            <a:endParaRPr lang="en-US">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'6.1'!$H$2</c:f>
              <c:strCache>
                <c:ptCount val="1"/>
                <c:pt idx="0">
                  <c:v>RIR</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0-094C-9C47-8DBA-36BA5C632A0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1-094C-9C47-8DBA-36BA5C632A06}"/>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2-094C-9C47-8DBA-36BA5C632A06}"/>
              </c:ext>
            </c:extLst>
          </c:dPt>
          <c:cat>
            <c:strRef>
              <c:f>'6.1'!$A$3:$A$5</c:f>
              <c:strCache>
                <c:ptCount val="3"/>
                <c:pt idx="0">
                  <c:v>Wyoming</c:v>
                </c:pt>
                <c:pt idx="1">
                  <c:v>MPQH Region</c:v>
                </c:pt>
                <c:pt idx="2">
                  <c:v>Nation</c:v>
                </c:pt>
              </c:strCache>
            </c:strRef>
          </c:cat>
          <c:val>
            <c:numRef>
              <c:f>'6.1'!$H$3:$H$5</c:f>
              <c:numCache>
                <c:formatCode>0.0%</c:formatCode>
                <c:ptCount val="3"/>
                <c:pt idx="0">
                  <c:v>-8.0004475507783737E-2</c:v>
                </c:pt>
                <c:pt idx="1">
                  <c:v>-3.6669761815408562E-2</c:v>
                </c:pt>
                <c:pt idx="2">
                  <c:v>-4.2860566533883239E-2</c:v>
                </c:pt>
              </c:numCache>
            </c:numRef>
          </c:val>
          <c:extLst>
            <c:ext xmlns:c16="http://schemas.microsoft.com/office/drawing/2014/chart" uri="{C3380CC4-5D6E-409C-BE32-E72D297353CC}">
              <c16:uniqueId val="{00000000-8EEE-4058-AD94-1054857EBC92}"/>
            </c:ext>
          </c:extLst>
        </c:ser>
        <c:dLbls>
          <c:showLegendKey val="0"/>
          <c:showVal val="0"/>
          <c:showCatName val="0"/>
          <c:showSerName val="0"/>
          <c:showPercent val="0"/>
          <c:showBubbleSize val="0"/>
        </c:dLbls>
        <c:gapWidth val="219"/>
        <c:overlap val="-27"/>
        <c:axId val="1850151391"/>
        <c:axId val="1850150911"/>
      </c:barChart>
      <c:catAx>
        <c:axId val="1850151391"/>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850150911"/>
        <c:crosses val="autoZero"/>
        <c:auto val="1"/>
        <c:lblAlgn val="ctr"/>
        <c:lblOffset val="100"/>
        <c:noMultiLvlLbl val="0"/>
      </c:catAx>
      <c:valAx>
        <c:axId val="185015091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8501513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US">
                <a:solidFill>
                  <a:schemeClr val="tx1"/>
                </a:solidFill>
                <a:latin typeface="Arial" panose="020B0604020202020204" pitchFamily="34" charset="0"/>
                <a:cs typeface="Arial" panose="020B0604020202020204" pitchFamily="34" charset="0"/>
              </a:rPr>
              <a:t>Metric 6.2:</a:t>
            </a:r>
            <a:r>
              <a:rPr lang="en-US" baseline="0">
                <a:solidFill>
                  <a:schemeClr val="tx1"/>
                </a:solidFill>
                <a:latin typeface="Arial" panose="020B0604020202020204" pitchFamily="34" charset="0"/>
                <a:cs typeface="Arial" panose="020B0604020202020204" pitchFamily="34" charset="0"/>
              </a:rPr>
              <a:t> Relative Improvement Rate</a:t>
            </a:r>
            <a:endParaRPr lang="en-US">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'6.2'!$H$2</c:f>
              <c:strCache>
                <c:ptCount val="1"/>
                <c:pt idx="0">
                  <c:v>RIR</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0-AF2B-734F-A0C5-8E1BC1EF4C67}"/>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1-AF2B-734F-A0C5-8E1BC1EF4C67}"/>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2-AF2B-734F-A0C5-8E1BC1EF4C67}"/>
              </c:ext>
            </c:extLst>
          </c:dPt>
          <c:cat>
            <c:strRef>
              <c:f>'6.2'!$A$3:$A$5</c:f>
              <c:strCache>
                <c:ptCount val="3"/>
                <c:pt idx="0">
                  <c:v>Wyoming</c:v>
                </c:pt>
                <c:pt idx="1">
                  <c:v>MPQH Region</c:v>
                </c:pt>
                <c:pt idx="2">
                  <c:v>Nation</c:v>
                </c:pt>
              </c:strCache>
            </c:strRef>
          </c:cat>
          <c:val>
            <c:numRef>
              <c:f>'6.2'!$H$3:$H$5</c:f>
              <c:numCache>
                <c:formatCode>0.0%</c:formatCode>
                <c:ptCount val="3"/>
                <c:pt idx="0">
                  <c:v>-3.5970334065234512E-2</c:v>
                </c:pt>
                <c:pt idx="1">
                  <c:v>-3.4318743246434247E-2</c:v>
                </c:pt>
                <c:pt idx="2">
                  <c:v>-3.0818882662029062E-2</c:v>
                </c:pt>
              </c:numCache>
            </c:numRef>
          </c:val>
          <c:extLst>
            <c:ext xmlns:c16="http://schemas.microsoft.com/office/drawing/2014/chart" uri="{C3380CC4-5D6E-409C-BE32-E72D297353CC}">
              <c16:uniqueId val="{00000000-2E4B-4677-AF9A-3CCAC1D1D448}"/>
            </c:ext>
          </c:extLst>
        </c:ser>
        <c:dLbls>
          <c:showLegendKey val="0"/>
          <c:showVal val="0"/>
          <c:showCatName val="0"/>
          <c:showSerName val="0"/>
          <c:showPercent val="0"/>
          <c:showBubbleSize val="0"/>
        </c:dLbls>
        <c:gapWidth val="219"/>
        <c:overlap val="-27"/>
        <c:axId val="1672669663"/>
        <c:axId val="1672681663"/>
      </c:barChart>
      <c:catAx>
        <c:axId val="1672669663"/>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672681663"/>
        <c:crosses val="autoZero"/>
        <c:auto val="1"/>
        <c:lblAlgn val="ctr"/>
        <c:lblOffset val="100"/>
        <c:noMultiLvlLbl val="0"/>
      </c:catAx>
      <c:valAx>
        <c:axId val="167268166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6726696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'1.1 SS'!$H$2</c:f>
              <c:strCache>
                <c:ptCount val="1"/>
                <c:pt idx="0">
                  <c:v>RIR</c:v>
                </c:pt>
              </c:strCache>
            </c:strRef>
          </c:tx>
          <c:spPr>
            <a:solidFill>
              <a:schemeClr val="accent2"/>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0-F8C1-48A3-AD78-A43C9E01C3ED}"/>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1-F8C1-48A3-AD78-A43C9E01C3ED}"/>
              </c:ext>
            </c:extLst>
          </c:dPt>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 SS'!$A$3:$A$5</c:f>
              <c:strCache>
                <c:ptCount val="3"/>
                <c:pt idx="0">
                  <c:v>Wyoming</c:v>
                </c:pt>
                <c:pt idx="1">
                  <c:v>MPQH Region</c:v>
                </c:pt>
                <c:pt idx="2">
                  <c:v>Nation</c:v>
                </c:pt>
              </c:strCache>
            </c:strRef>
          </c:cat>
          <c:val>
            <c:numRef>
              <c:f>'1.1 SS'!$H$3:$H$5</c:f>
              <c:numCache>
                <c:formatCode>0.0%</c:formatCode>
                <c:ptCount val="3"/>
                <c:pt idx="0">
                  <c:v>-0.67747098839535813</c:v>
                </c:pt>
                <c:pt idx="1">
                  <c:v>-0.22330802778226469</c:v>
                </c:pt>
                <c:pt idx="2">
                  <c:v>9.5973346308152185E-2</c:v>
                </c:pt>
              </c:numCache>
            </c:numRef>
          </c:val>
          <c:extLst>
            <c:ext xmlns:c16="http://schemas.microsoft.com/office/drawing/2014/chart" uri="{C3380CC4-5D6E-409C-BE32-E72D297353CC}">
              <c16:uniqueId val="{00000000-D467-4885-8E51-2E355DB5110F}"/>
            </c:ext>
          </c:extLst>
        </c:ser>
        <c:dLbls>
          <c:showLegendKey val="0"/>
          <c:showVal val="0"/>
          <c:showCatName val="0"/>
          <c:showSerName val="0"/>
          <c:showPercent val="0"/>
          <c:showBubbleSize val="0"/>
        </c:dLbls>
        <c:gapWidth val="219"/>
        <c:overlap val="-27"/>
        <c:axId val="1695840223"/>
        <c:axId val="1695838303"/>
      </c:barChart>
      <c:catAx>
        <c:axId val="1695840223"/>
        <c:scaling>
          <c:orientation val="minMax"/>
        </c:scaling>
        <c:delete val="0"/>
        <c:axPos val="b"/>
        <c:numFmt formatCode="General" sourceLinked="1"/>
        <c:majorTickMark val="none"/>
        <c:minorTickMark val="none"/>
        <c:tickLblPos val="low"/>
        <c:spPr>
          <a:solidFill>
            <a:schemeClr val="bg1">
              <a:lumMod val="85000"/>
            </a:schemeClr>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695838303"/>
        <c:crosses val="autoZero"/>
        <c:auto val="1"/>
        <c:lblAlgn val="ctr"/>
        <c:lblOffset val="100"/>
        <c:noMultiLvlLbl val="0"/>
      </c:catAx>
      <c:valAx>
        <c:axId val="169583830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695840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'2.1 LS'!$H$2</c:f>
              <c:strCache>
                <c:ptCount val="1"/>
                <c:pt idx="0">
                  <c:v>RIR</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0-216D-43A5-85FC-ACDFEB6BB0F5}"/>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1-216D-43A5-85FC-ACDFEB6BB0F5}"/>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2-216D-43A5-85FC-ACDFEB6BB0F5}"/>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 LS'!$A$3:$A$5</c:f>
              <c:strCache>
                <c:ptCount val="3"/>
                <c:pt idx="0">
                  <c:v>Wyoming</c:v>
                </c:pt>
                <c:pt idx="1">
                  <c:v>MPQH Region</c:v>
                </c:pt>
                <c:pt idx="2">
                  <c:v>Nation</c:v>
                </c:pt>
              </c:strCache>
            </c:strRef>
          </c:cat>
          <c:val>
            <c:numRef>
              <c:f>'2.1 LS'!$H$3:$H$5</c:f>
              <c:numCache>
                <c:formatCode>0.0%</c:formatCode>
                <c:ptCount val="3"/>
                <c:pt idx="0">
                  <c:v>1</c:v>
                </c:pt>
                <c:pt idx="1">
                  <c:v>0.40513906344723566</c:v>
                </c:pt>
                <c:pt idx="2">
                  <c:v>0.3864147465964563</c:v>
                </c:pt>
              </c:numCache>
            </c:numRef>
          </c:val>
          <c:extLst>
            <c:ext xmlns:c16="http://schemas.microsoft.com/office/drawing/2014/chart" uri="{C3380CC4-5D6E-409C-BE32-E72D297353CC}">
              <c16:uniqueId val="{00000000-399D-43CC-9193-2FCA349C4729}"/>
            </c:ext>
          </c:extLst>
        </c:ser>
        <c:dLbls>
          <c:showLegendKey val="0"/>
          <c:showVal val="0"/>
          <c:showCatName val="0"/>
          <c:showSerName val="0"/>
          <c:showPercent val="0"/>
          <c:showBubbleSize val="0"/>
        </c:dLbls>
        <c:gapWidth val="219"/>
        <c:overlap val="-27"/>
        <c:axId val="1850146111"/>
        <c:axId val="1850130271"/>
      </c:barChart>
      <c:catAx>
        <c:axId val="1850146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850130271"/>
        <c:crosses val="autoZero"/>
        <c:auto val="1"/>
        <c:lblAlgn val="ctr"/>
        <c:lblOffset val="100"/>
        <c:noMultiLvlLbl val="0"/>
      </c:catAx>
      <c:valAx>
        <c:axId val="185013027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8501461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'2.1 SS'!$H$2</c:f>
              <c:strCache>
                <c:ptCount val="1"/>
                <c:pt idx="0">
                  <c:v>RIR</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0-F0ED-4A2E-9F06-983CC3E45C28}"/>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1-F0ED-4A2E-9F06-983CC3E45C28}"/>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2-F0ED-4A2E-9F06-983CC3E45C28}"/>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 SS'!$A$3:$A$5</c:f>
              <c:strCache>
                <c:ptCount val="3"/>
                <c:pt idx="0">
                  <c:v>Wyoming</c:v>
                </c:pt>
                <c:pt idx="1">
                  <c:v>MPQH Region</c:v>
                </c:pt>
                <c:pt idx="2">
                  <c:v>Nation</c:v>
                </c:pt>
              </c:strCache>
            </c:strRef>
          </c:cat>
          <c:val>
            <c:numRef>
              <c:f>'2.1 SS'!$H$3:$H$5</c:f>
              <c:numCache>
                <c:formatCode>0.0%</c:formatCode>
                <c:ptCount val="3"/>
                <c:pt idx="0">
                  <c:v>0.1847133757961785</c:v>
                </c:pt>
                <c:pt idx="1">
                  <c:v>0.57890353920888282</c:v>
                </c:pt>
                <c:pt idx="2">
                  <c:v>0.23521964451174002</c:v>
                </c:pt>
              </c:numCache>
            </c:numRef>
          </c:val>
          <c:extLst>
            <c:ext xmlns:c16="http://schemas.microsoft.com/office/drawing/2014/chart" uri="{C3380CC4-5D6E-409C-BE32-E72D297353CC}">
              <c16:uniqueId val="{00000000-6BE4-41E8-8035-164F20B27869}"/>
            </c:ext>
          </c:extLst>
        </c:ser>
        <c:dLbls>
          <c:showLegendKey val="0"/>
          <c:showVal val="0"/>
          <c:showCatName val="0"/>
          <c:showSerName val="0"/>
          <c:showPercent val="0"/>
          <c:showBubbleSize val="0"/>
        </c:dLbls>
        <c:gapWidth val="219"/>
        <c:overlap val="-27"/>
        <c:axId val="1715864463"/>
        <c:axId val="1715878383"/>
      </c:barChart>
      <c:catAx>
        <c:axId val="1715864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715878383"/>
        <c:crosses val="autoZero"/>
        <c:auto val="1"/>
        <c:lblAlgn val="ctr"/>
        <c:lblOffset val="100"/>
        <c:noMultiLvlLbl val="0"/>
      </c:catAx>
      <c:valAx>
        <c:axId val="171587838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715864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US">
                <a:solidFill>
                  <a:schemeClr val="tx1"/>
                </a:solidFill>
                <a:latin typeface="Arial" panose="020B0604020202020204" pitchFamily="34" charset="0"/>
                <a:cs typeface="Arial" panose="020B0604020202020204" pitchFamily="34" charset="0"/>
              </a:rPr>
              <a:t>Metric 2.2 (Long Stay): Relative Improvement Rate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'2.2 LS'!$H$2</c:f>
              <c:strCache>
                <c:ptCount val="1"/>
                <c:pt idx="0">
                  <c:v>RIR</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0-A144-D24D-B594-847DCB53C9B8}"/>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1-A144-D24D-B594-847DCB53C9B8}"/>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2-A144-D24D-B594-847DCB53C9B8}"/>
              </c:ext>
            </c:extLst>
          </c:dPt>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 LS'!$A$3:$A$5</c:f>
              <c:strCache>
                <c:ptCount val="3"/>
                <c:pt idx="0">
                  <c:v>Wyoming</c:v>
                </c:pt>
                <c:pt idx="1">
                  <c:v>MPQH Region</c:v>
                </c:pt>
                <c:pt idx="2">
                  <c:v>Nation</c:v>
                </c:pt>
              </c:strCache>
            </c:strRef>
          </c:cat>
          <c:val>
            <c:numRef>
              <c:f>'2.2 LS'!$H$3:$H$5</c:f>
              <c:numCache>
                <c:formatCode>0.0%</c:formatCode>
                <c:ptCount val="3"/>
                <c:pt idx="0">
                  <c:v>0.20429303997617268</c:v>
                </c:pt>
                <c:pt idx="1">
                  <c:v>-4.2061087255934514E-2</c:v>
                </c:pt>
                <c:pt idx="2">
                  <c:v>7.9120504882697909E-2</c:v>
                </c:pt>
              </c:numCache>
            </c:numRef>
          </c:val>
          <c:extLst>
            <c:ext xmlns:c16="http://schemas.microsoft.com/office/drawing/2014/chart" uri="{C3380CC4-5D6E-409C-BE32-E72D297353CC}">
              <c16:uniqueId val="{00000000-DB94-425A-AC7B-7DB91477BC55}"/>
            </c:ext>
          </c:extLst>
        </c:ser>
        <c:dLbls>
          <c:showLegendKey val="0"/>
          <c:showVal val="0"/>
          <c:showCatName val="0"/>
          <c:showSerName val="0"/>
          <c:showPercent val="0"/>
          <c:showBubbleSize val="0"/>
        </c:dLbls>
        <c:gapWidth val="219"/>
        <c:overlap val="-27"/>
        <c:axId val="1803907167"/>
        <c:axId val="1803903327"/>
      </c:barChart>
      <c:catAx>
        <c:axId val="1803907167"/>
        <c:scaling>
          <c:orientation val="minMax"/>
        </c:scaling>
        <c:delete val="0"/>
        <c:axPos val="b"/>
        <c:numFmt formatCode="General" sourceLinked="1"/>
        <c:majorTickMark val="none"/>
        <c:minorTickMark val="none"/>
        <c:tickLblPos val="low"/>
        <c:spPr>
          <a:solidFill>
            <a:schemeClr val="bg1">
              <a:lumMod val="85000"/>
            </a:schemeClr>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803903327"/>
        <c:crosses val="autoZero"/>
        <c:auto val="1"/>
        <c:lblAlgn val="ctr"/>
        <c:lblOffset val="100"/>
        <c:noMultiLvlLbl val="0"/>
      </c:catAx>
      <c:valAx>
        <c:axId val="180390332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8039071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US">
                <a:solidFill>
                  <a:schemeClr val="tx1"/>
                </a:solidFill>
                <a:latin typeface="Arial" panose="020B0604020202020204" pitchFamily="34" charset="0"/>
                <a:cs typeface="Arial" panose="020B0604020202020204" pitchFamily="34" charset="0"/>
              </a:rPr>
              <a:t>Metric 2.2 (Short Stay): Relative Improvement Rate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'2.2 SS'!$H$2</c:f>
              <c:strCache>
                <c:ptCount val="1"/>
                <c:pt idx="0">
                  <c:v>RIR</c:v>
                </c:pt>
              </c:strCache>
            </c:strRef>
          </c:tx>
          <c:spPr>
            <a:solidFill>
              <a:schemeClr val="accent3"/>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0-7333-C640-BA18-2470C09EC712}"/>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1-7333-C640-BA18-2470C09EC712}"/>
              </c:ext>
            </c:extLst>
          </c:dPt>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 SS'!$A$3:$A$5</c:f>
              <c:strCache>
                <c:ptCount val="3"/>
                <c:pt idx="0">
                  <c:v>Wyoming</c:v>
                </c:pt>
                <c:pt idx="1">
                  <c:v>MPQH Region</c:v>
                </c:pt>
                <c:pt idx="2">
                  <c:v>Nation</c:v>
                </c:pt>
              </c:strCache>
            </c:strRef>
          </c:cat>
          <c:val>
            <c:numRef>
              <c:f>'2.2 SS'!$H$3:$H$5</c:f>
              <c:numCache>
                <c:formatCode>0.0%</c:formatCode>
                <c:ptCount val="3"/>
                <c:pt idx="0">
                  <c:v>0.21681681681681678</c:v>
                </c:pt>
                <c:pt idx="1">
                  <c:v>-0.35474270176921219</c:v>
                </c:pt>
                <c:pt idx="2">
                  <c:v>1.4610995352364459E-2</c:v>
                </c:pt>
              </c:numCache>
            </c:numRef>
          </c:val>
          <c:extLst>
            <c:ext xmlns:c16="http://schemas.microsoft.com/office/drawing/2014/chart" uri="{C3380CC4-5D6E-409C-BE32-E72D297353CC}">
              <c16:uniqueId val="{00000000-9982-48AE-8658-D43CE79FA5DE}"/>
            </c:ext>
          </c:extLst>
        </c:ser>
        <c:dLbls>
          <c:showLegendKey val="0"/>
          <c:showVal val="0"/>
          <c:showCatName val="0"/>
          <c:showSerName val="0"/>
          <c:showPercent val="0"/>
          <c:showBubbleSize val="0"/>
        </c:dLbls>
        <c:gapWidth val="219"/>
        <c:overlap val="-27"/>
        <c:axId val="1692725199"/>
        <c:axId val="1692715599"/>
      </c:barChart>
      <c:catAx>
        <c:axId val="1692725199"/>
        <c:scaling>
          <c:orientation val="minMax"/>
        </c:scaling>
        <c:delete val="0"/>
        <c:axPos val="b"/>
        <c:numFmt formatCode="General" sourceLinked="1"/>
        <c:majorTickMark val="none"/>
        <c:minorTickMark val="none"/>
        <c:tickLblPos val="low"/>
        <c:spPr>
          <a:solidFill>
            <a:schemeClr val="bg1">
              <a:lumMod val="85000"/>
            </a:schemeClr>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692715599"/>
        <c:crosses val="autoZero"/>
        <c:auto val="1"/>
        <c:lblAlgn val="ctr"/>
        <c:lblOffset val="100"/>
        <c:noMultiLvlLbl val="0"/>
      </c:catAx>
      <c:valAx>
        <c:axId val="169271559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6927251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US">
                <a:solidFill>
                  <a:schemeClr val="tx1"/>
                </a:solidFill>
                <a:latin typeface="Arial" panose="020B0604020202020204" pitchFamily="34" charset="0"/>
                <a:cs typeface="Arial" panose="020B0604020202020204" pitchFamily="34" charset="0"/>
              </a:rPr>
              <a:t>Metric</a:t>
            </a:r>
            <a:r>
              <a:rPr lang="en-US" baseline="0">
                <a:solidFill>
                  <a:schemeClr val="tx1"/>
                </a:solidFill>
                <a:latin typeface="Arial" panose="020B0604020202020204" pitchFamily="34" charset="0"/>
                <a:cs typeface="Arial" panose="020B0604020202020204" pitchFamily="34" charset="0"/>
              </a:rPr>
              <a:t> 2.3 (Long Stay): </a:t>
            </a:r>
            <a:r>
              <a:rPr lang="en-US">
                <a:solidFill>
                  <a:schemeClr val="tx1"/>
                </a:solidFill>
                <a:latin typeface="Arial" panose="020B0604020202020204" pitchFamily="34" charset="0"/>
                <a:cs typeface="Arial" panose="020B0604020202020204" pitchFamily="34" charset="0"/>
              </a:rPr>
              <a:t>Relative Improvement</a:t>
            </a:r>
            <a:r>
              <a:rPr lang="en-US" baseline="0">
                <a:solidFill>
                  <a:schemeClr val="tx1"/>
                </a:solidFill>
                <a:latin typeface="Arial" panose="020B0604020202020204" pitchFamily="34" charset="0"/>
                <a:cs typeface="Arial" panose="020B0604020202020204" pitchFamily="34" charset="0"/>
              </a:rPr>
              <a:t> </a:t>
            </a:r>
            <a:r>
              <a:rPr lang="en-US">
                <a:solidFill>
                  <a:schemeClr val="tx1"/>
                </a:solidFill>
                <a:latin typeface="Arial" panose="020B0604020202020204" pitchFamily="34" charset="0"/>
                <a:cs typeface="Arial" panose="020B0604020202020204" pitchFamily="34" charset="0"/>
              </a:rPr>
              <a:t>Rate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'2.3 LS'!$H$2</c:f>
              <c:strCache>
                <c:ptCount val="1"/>
                <c:pt idx="0">
                  <c:v>RIR</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0-1843-B84B-981F-7C8ED00E07CD}"/>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1-1843-B84B-981F-7C8ED00E07CD}"/>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2-1843-B84B-981F-7C8ED00E07CD}"/>
              </c:ext>
            </c:extLst>
          </c:dPt>
          <c:cat>
            <c:strRef>
              <c:f>'2.3 LS'!$A$3:$A$5</c:f>
              <c:strCache>
                <c:ptCount val="3"/>
                <c:pt idx="0">
                  <c:v>Wyoming</c:v>
                </c:pt>
                <c:pt idx="1">
                  <c:v>MPQH Region</c:v>
                </c:pt>
                <c:pt idx="2">
                  <c:v>Nation</c:v>
                </c:pt>
              </c:strCache>
            </c:strRef>
          </c:cat>
          <c:val>
            <c:numRef>
              <c:f>'2.3 LS'!$H$3:$H$5</c:f>
              <c:numCache>
                <c:formatCode>0.0%</c:formatCode>
                <c:ptCount val="3"/>
                <c:pt idx="0">
                  <c:v>8.1232414997010699E-2</c:v>
                </c:pt>
                <c:pt idx="1">
                  <c:v>-0.10658893121327016</c:v>
                </c:pt>
                <c:pt idx="2">
                  <c:v>0.12339706854082919</c:v>
                </c:pt>
              </c:numCache>
            </c:numRef>
          </c:val>
          <c:extLst>
            <c:ext xmlns:c16="http://schemas.microsoft.com/office/drawing/2014/chart" uri="{C3380CC4-5D6E-409C-BE32-E72D297353CC}">
              <c16:uniqueId val="{00000000-57A8-4860-8566-4719AD3AD43D}"/>
            </c:ext>
          </c:extLst>
        </c:ser>
        <c:dLbls>
          <c:showLegendKey val="0"/>
          <c:showVal val="0"/>
          <c:showCatName val="0"/>
          <c:showSerName val="0"/>
          <c:showPercent val="0"/>
          <c:showBubbleSize val="0"/>
        </c:dLbls>
        <c:gapWidth val="219"/>
        <c:overlap val="-27"/>
        <c:axId val="1691288943"/>
        <c:axId val="1691293263"/>
      </c:barChart>
      <c:catAx>
        <c:axId val="1691288943"/>
        <c:scaling>
          <c:orientation val="minMax"/>
        </c:scaling>
        <c:delete val="0"/>
        <c:axPos val="b"/>
        <c:numFmt formatCode="General" sourceLinked="1"/>
        <c:majorTickMark val="none"/>
        <c:minorTickMark val="none"/>
        <c:tickLblPos val="low"/>
        <c:spPr>
          <a:solidFill>
            <a:schemeClr val="bg1">
              <a:lumMod val="85000"/>
            </a:schemeClr>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691293263"/>
        <c:crosses val="autoZero"/>
        <c:auto val="1"/>
        <c:lblAlgn val="ctr"/>
        <c:lblOffset val="100"/>
        <c:noMultiLvlLbl val="0"/>
      </c:catAx>
      <c:valAx>
        <c:axId val="169129326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691288943"/>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US">
                <a:solidFill>
                  <a:schemeClr val="tx1"/>
                </a:solidFill>
                <a:latin typeface="Arial" panose="020B0604020202020204" pitchFamily="34" charset="0"/>
                <a:cs typeface="Arial" panose="020B0604020202020204" pitchFamily="34" charset="0"/>
              </a:rPr>
              <a:t>Metric 2.3</a:t>
            </a:r>
            <a:r>
              <a:rPr lang="en-US" baseline="0">
                <a:solidFill>
                  <a:schemeClr val="tx1"/>
                </a:solidFill>
                <a:latin typeface="Arial" panose="020B0604020202020204" pitchFamily="34" charset="0"/>
                <a:cs typeface="Arial" panose="020B0604020202020204" pitchFamily="34" charset="0"/>
              </a:rPr>
              <a:t> (Short Stay): </a:t>
            </a:r>
            <a:r>
              <a:rPr lang="en-US">
                <a:solidFill>
                  <a:schemeClr val="tx1"/>
                </a:solidFill>
                <a:latin typeface="Arial" panose="020B0604020202020204" pitchFamily="34" charset="0"/>
                <a:cs typeface="Arial" panose="020B0604020202020204" pitchFamily="34" charset="0"/>
              </a:rPr>
              <a:t>Relative Improvement Rate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'2.3 SS'!$H$2</c:f>
              <c:strCache>
                <c:ptCount val="1"/>
                <c:pt idx="0">
                  <c:v>RIR</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0-7BB5-3842-A7CE-51B738A049B1}"/>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1-7BB5-3842-A7CE-51B738A049B1}"/>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2-7BB5-3842-A7CE-51B738A049B1}"/>
              </c:ext>
            </c:extLst>
          </c:dPt>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 SS'!$A$3:$A$5</c:f>
              <c:strCache>
                <c:ptCount val="3"/>
                <c:pt idx="0">
                  <c:v>Wyoming</c:v>
                </c:pt>
                <c:pt idx="1">
                  <c:v>MPQH Region</c:v>
                </c:pt>
                <c:pt idx="2">
                  <c:v>Nation</c:v>
                </c:pt>
              </c:strCache>
            </c:strRef>
          </c:cat>
          <c:val>
            <c:numRef>
              <c:f>'2.3 SS'!$H$3:$H$5</c:f>
              <c:numCache>
                <c:formatCode>0.0%</c:formatCode>
                <c:ptCount val="3"/>
                <c:pt idx="0">
                  <c:v>5.2425281724644883E-2</c:v>
                </c:pt>
                <c:pt idx="1">
                  <c:v>-7.4074283148373832E-2</c:v>
                </c:pt>
                <c:pt idx="2">
                  <c:v>3.374069667830034E-2</c:v>
                </c:pt>
              </c:numCache>
            </c:numRef>
          </c:val>
          <c:extLst>
            <c:ext xmlns:c16="http://schemas.microsoft.com/office/drawing/2014/chart" uri="{C3380CC4-5D6E-409C-BE32-E72D297353CC}">
              <c16:uniqueId val="{00000000-16E4-4E2E-BFB7-57F1EFBD96F6}"/>
            </c:ext>
          </c:extLst>
        </c:ser>
        <c:dLbls>
          <c:showLegendKey val="0"/>
          <c:showVal val="0"/>
          <c:showCatName val="0"/>
          <c:showSerName val="0"/>
          <c:showPercent val="0"/>
          <c:showBubbleSize val="0"/>
        </c:dLbls>
        <c:gapWidth val="219"/>
        <c:overlap val="-27"/>
        <c:axId val="1692741039"/>
        <c:axId val="1692739119"/>
      </c:barChart>
      <c:catAx>
        <c:axId val="169274103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solidFill>
            <a:schemeClr val="bg1">
              <a:lumMod val="85000"/>
            </a:schemeClr>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692739119"/>
        <c:crosses val="autoZero"/>
        <c:auto val="1"/>
        <c:lblAlgn val="ctr"/>
        <c:lblOffset val="100"/>
        <c:noMultiLvlLbl val="0"/>
      </c:catAx>
      <c:valAx>
        <c:axId val="169273911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6927410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US">
                <a:solidFill>
                  <a:schemeClr val="tx1"/>
                </a:solidFill>
                <a:latin typeface="Arial" panose="020B0604020202020204" pitchFamily="34" charset="0"/>
                <a:cs typeface="Arial" panose="020B0604020202020204" pitchFamily="34" charset="0"/>
              </a:rPr>
              <a:t>Metric 4.1 (Short Stay): Relative Improvement Rate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'4.1 SS'!$H$2</c:f>
              <c:strCache>
                <c:ptCount val="1"/>
                <c:pt idx="0">
                  <c:v>RIR</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0-0706-BC4E-B747-859F1ACD1650}"/>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1-0706-BC4E-B747-859F1ACD1650}"/>
              </c:ext>
            </c:extLst>
          </c:dPt>
          <c:cat>
            <c:strRef>
              <c:f>'4.1 SS'!$A$3:$A$5</c:f>
              <c:strCache>
                <c:ptCount val="3"/>
                <c:pt idx="0">
                  <c:v>Wyoming</c:v>
                </c:pt>
                <c:pt idx="1">
                  <c:v>MPQH Region</c:v>
                </c:pt>
                <c:pt idx="2">
                  <c:v>Nation</c:v>
                </c:pt>
              </c:strCache>
            </c:strRef>
          </c:cat>
          <c:val>
            <c:numRef>
              <c:f>'4.1 SS'!$H$3:$H$5</c:f>
              <c:numCache>
                <c:formatCode>0.0%</c:formatCode>
                <c:ptCount val="3"/>
                <c:pt idx="0">
                  <c:v>-0.60214567094124549</c:v>
                </c:pt>
                <c:pt idx="1">
                  <c:v>-0.21559285164233402</c:v>
                </c:pt>
                <c:pt idx="2">
                  <c:v>-2.5628479936241875E-2</c:v>
                </c:pt>
              </c:numCache>
            </c:numRef>
          </c:val>
          <c:extLst>
            <c:ext xmlns:c16="http://schemas.microsoft.com/office/drawing/2014/chart" uri="{C3380CC4-5D6E-409C-BE32-E72D297353CC}">
              <c16:uniqueId val="{00000000-1783-4F9A-BAE0-8688CC81A24D}"/>
            </c:ext>
          </c:extLst>
        </c:ser>
        <c:dLbls>
          <c:showLegendKey val="0"/>
          <c:showVal val="0"/>
          <c:showCatName val="0"/>
          <c:showSerName val="0"/>
          <c:showPercent val="0"/>
          <c:showBubbleSize val="0"/>
        </c:dLbls>
        <c:gapWidth val="219"/>
        <c:overlap val="-27"/>
        <c:axId val="1692717039"/>
        <c:axId val="1692731439"/>
      </c:barChart>
      <c:catAx>
        <c:axId val="1692717039"/>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692731439"/>
        <c:crosses val="autoZero"/>
        <c:auto val="1"/>
        <c:lblAlgn val="ctr"/>
        <c:lblOffset val="10"/>
        <c:noMultiLvlLbl val="0"/>
      </c:catAx>
      <c:valAx>
        <c:axId val="169273143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6927170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865959-7B1A-4F6B-B5C4-2B4CE597157B}" type="datetimeFigureOut">
              <a:rPr lang="en-US" smtClean="0"/>
              <a:t>5/23/2024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22395D-2676-44D3-A3DE-CC9360CF03E8}" type="slidenum">
              <a:rPr lang="en-US" smtClean="0"/>
              <a:t>‹#›</a:t>
            </a:fld>
            <a:endParaRPr lang="en-US"/>
          </a:p>
        </p:txBody>
      </p:sp>
    </p:spTree>
    <p:extLst>
      <p:ext uri="{BB962C8B-B14F-4D97-AF65-F5344CB8AC3E}">
        <p14:creationId xmlns:p14="http://schemas.microsoft.com/office/powerpoint/2010/main" val="332352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236D39-8151-44B7-8592-F11214D5E2C9}" type="slidenum">
              <a:rPr lang="en-US" smtClean="0"/>
              <a:t>1</a:t>
            </a:fld>
            <a:endParaRPr lang="en-US"/>
          </a:p>
        </p:txBody>
      </p:sp>
    </p:spTree>
    <p:extLst>
      <p:ext uri="{BB962C8B-B14F-4D97-AF65-F5344CB8AC3E}">
        <p14:creationId xmlns:p14="http://schemas.microsoft.com/office/powerpoint/2010/main" val="2480240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Recruitment and metrics are rolled up int </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91AFF2E-4D80-47AE-A00A-53A211EEE62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991918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100% of success in WYO NH’s with these </a:t>
            </a:r>
            <a:r>
              <a:rPr lang="en-US" err="1"/>
              <a:t>measurments</a:t>
            </a:r>
            <a:endParaRPr lang="en-US"/>
          </a:p>
        </p:txBody>
      </p:sp>
      <p:sp>
        <p:nvSpPr>
          <p:cNvPr id="4" name="Slide Number Placeholder 3"/>
          <p:cNvSpPr>
            <a:spLocks noGrp="1"/>
          </p:cNvSpPr>
          <p:nvPr>
            <p:ph type="sldNum" sz="quarter" idx="5"/>
          </p:nvPr>
        </p:nvSpPr>
        <p:spPr/>
        <p:txBody>
          <a:bodyPr/>
          <a:lstStyle/>
          <a:p>
            <a:fld id="{4222395D-2676-44D3-A3DE-CC9360CF03E8}" type="slidenum">
              <a:rPr lang="en-US" smtClean="0"/>
              <a:t>23</a:t>
            </a:fld>
            <a:endParaRPr lang="en-US"/>
          </a:p>
        </p:txBody>
      </p:sp>
    </p:spTree>
    <p:extLst>
      <p:ext uri="{BB962C8B-B14F-4D97-AF65-F5344CB8AC3E}">
        <p14:creationId xmlns:p14="http://schemas.microsoft.com/office/powerpoint/2010/main" val="970887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22395D-2676-44D3-A3DE-CC9360CF03E8}" type="slidenum">
              <a:rPr lang="en-US" smtClean="0"/>
              <a:t>29</a:t>
            </a:fld>
            <a:endParaRPr lang="en-US"/>
          </a:p>
        </p:txBody>
      </p:sp>
    </p:spTree>
    <p:extLst>
      <p:ext uri="{BB962C8B-B14F-4D97-AF65-F5344CB8AC3E}">
        <p14:creationId xmlns:p14="http://schemas.microsoft.com/office/powerpoint/2010/main" val="3530928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22395D-2676-44D3-A3DE-CC9360CF03E8}" type="slidenum">
              <a:rPr lang="en-US" smtClean="0"/>
              <a:t>31</a:t>
            </a:fld>
            <a:endParaRPr lang="en-US"/>
          </a:p>
        </p:txBody>
      </p:sp>
    </p:spTree>
    <p:extLst>
      <p:ext uri="{BB962C8B-B14F-4D97-AF65-F5344CB8AC3E}">
        <p14:creationId xmlns:p14="http://schemas.microsoft.com/office/powerpoint/2010/main" val="3981650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p>
          <a:p>
            <a:r>
              <a:rPr lang="en-US"/>
              <a:t>-</a:t>
            </a:r>
          </a:p>
          <a:p>
            <a:endParaRPr lang="en-US"/>
          </a:p>
        </p:txBody>
      </p:sp>
      <p:sp>
        <p:nvSpPr>
          <p:cNvPr id="4" name="Slide Number Placeholder 3"/>
          <p:cNvSpPr>
            <a:spLocks noGrp="1"/>
          </p:cNvSpPr>
          <p:nvPr>
            <p:ph type="sldNum" sz="quarter" idx="5"/>
          </p:nvPr>
        </p:nvSpPr>
        <p:spPr/>
        <p:txBody>
          <a:bodyPr/>
          <a:lstStyle/>
          <a:p>
            <a:fld id="{EB236D39-8151-44B7-8592-F11214D5E2C9}" type="slidenum">
              <a:rPr lang="en-US" smtClean="0"/>
              <a:t>36</a:t>
            </a:fld>
            <a:endParaRPr lang="en-US"/>
          </a:p>
        </p:txBody>
      </p:sp>
    </p:spTree>
    <p:extLst>
      <p:ext uri="{BB962C8B-B14F-4D97-AF65-F5344CB8AC3E}">
        <p14:creationId xmlns:p14="http://schemas.microsoft.com/office/powerpoint/2010/main" val="1340436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13">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
            <a:ext cx="12192000" cy="6868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237744" y="2216452"/>
            <a:ext cx="6705600" cy="1447800"/>
          </a:xfrm>
        </p:spPr>
        <p:txBody>
          <a:bodyPr anchor="b"/>
          <a:lstStyle>
            <a:lvl1pPr>
              <a:lnSpc>
                <a:spcPct val="90000"/>
              </a:lnSpc>
              <a:defRPr sz="3867">
                <a:solidFill>
                  <a:srgbClr val="FFFFFF"/>
                </a:solidFill>
              </a:defRPr>
            </a:lvl1pPr>
          </a:lstStyle>
          <a:p>
            <a:pPr lvl="0"/>
            <a:r>
              <a:rPr lang="en-US" noProof="0"/>
              <a:t>Click to edit Master title style</a:t>
            </a:r>
          </a:p>
        </p:txBody>
      </p:sp>
      <p:sp>
        <p:nvSpPr>
          <p:cNvPr id="5124" name="Rectangle 4"/>
          <p:cNvSpPr>
            <a:spLocks noGrp="1" noChangeArrowheads="1"/>
          </p:cNvSpPr>
          <p:nvPr>
            <p:ph type="subTitle" idx="1"/>
          </p:nvPr>
        </p:nvSpPr>
        <p:spPr>
          <a:xfrm>
            <a:off x="237744" y="3892599"/>
            <a:ext cx="6705600" cy="685800"/>
          </a:xfrm>
        </p:spPr>
        <p:txBody>
          <a:bodyPr/>
          <a:lstStyle>
            <a:lvl1pPr marL="0" indent="0">
              <a:defRPr sz="2133">
                <a:solidFill>
                  <a:schemeClr val="bg2"/>
                </a:solidFill>
              </a:defRPr>
            </a:lvl1pPr>
          </a:lstStyle>
          <a:p>
            <a:pPr lvl="0"/>
            <a:r>
              <a:rPr lang="en-US" noProof="0"/>
              <a:t>Click to edit Master subtitle style</a:t>
            </a:r>
          </a:p>
        </p:txBody>
      </p:sp>
      <p:sp>
        <p:nvSpPr>
          <p:cNvPr id="3" name="Text Placeholder 2"/>
          <p:cNvSpPr>
            <a:spLocks noGrp="1"/>
          </p:cNvSpPr>
          <p:nvPr>
            <p:ph type="body" sz="quarter" idx="10" hasCustomPrompt="1"/>
          </p:nvPr>
        </p:nvSpPr>
        <p:spPr>
          <a:xfrm>
            <a:off x="237744" y="5880703"/>
            <a:ext cx="6705600" cy="381000"/>
          </a:xfrm>
        </p:spPr>
        <p:txBody>
          <a:bodyPr/>
          <a:lstStyle>
            <a:lvl1pPr>
              <a:defRPr sz="1867" b="0">
                <a:solidFill>
                  <a:schemeClr val="accent6"/>
                </a:solidFill>
              </a:defRPr>
            </a:lvl1pPr>
            <a:lvl3pPr algn="l">
              <a:defRPr/>
            </a:lvl3pPr>
            <a:lvl4pPr marL="1828709" indent="0" algn="l">
              <a:buNone/>
              <a:defRPr/>
            </a:lvl4pPr>
            <a:lvl5pPr marL="2438278" indent="0">
              <a:buNone/>
              <a:defRPr/>
            </a:lvl5pPr>
          </a:lstStyle>
          <a:p>
            <a:pPr lvl="0"/>
            <a:r>
              <a:rPr lang="en-US"/>
              <a:t>Insert Date</a:t>
            </a:r>
          </a:p>
        </p:txBody>
      </p:sp>
      <p:pic>
        <p:nvPicPr>
          <p:cNvPr id="6" name="Picture 5" descr="Quality Improvement Organizations logo and Mountain Pacific logo"/>
          <p:cNvPicPr>
            <a:picLocks noChangeAspect="1"/>
          </p:cNvPicPr>
          <p:nvPr/>
        </p:nvPicPr>
        <p:blipFill>
          <a:blip r:embed="rId3"/>
          <a:srcRect/>
          <a:stretch/>
        </p:blipFill>
        <p:spPr>
          <a:xfrm>
            <a:off x="237744" y="110606"/>
            <a:ext cx="5974080" cy="1120140"/>
          </a:xfrm>
          <a:prstGeom prst="rect">
            <a:avLst/>
          </a:prstGeom>
        </p:spPr>
      </p:pic>
    </p:spTree>
    <p:extLst>
      <p:ext uri="{BB962C8B-B14F-4D97-AF65-F5344CB8AC3E}">
        <p14:creationId xmlns:p14="http://schemas.microsoft.com/office/powerpoint/2010/main" val="3181058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50A1A-3911-44A8-9526-6CB45C9AD3FA}"/>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3157C6E-BA5D-48FE-B78E-8CDB0AE0D72B}"/>
              </a:ext>
            </a:extLst>
          </p:cNvPr>
          <p:cNvSpPr>
            <a:spLocks noGrp="1"/>
          </p:cNvSpPr>
          <p:nvPr>
            <p:ph type="sldNum" sz="quarter" idx="10"/>
          </p:nvPr>
        </p:nvSpPr>
        <p:spPr/>
        <p:txBody>
          <a:bodyPr/>
          <a:lstStyle/>
          <a:p>
            <a:fld id="{DA2A2E6C-CC93-46C0-9D7A-2030A4B9A290}" type="slidenum">
              <a:rPr lang="en-US" smtClean="0"/>
              <a:t>‹#›</a:t>
            </a:fld>
            <a:endParaRPr lang="en-US"/>
          </a:p>
        </p:txBody>
      </p:sp>
    </p:spTree>
    <p:extLst>
      <p:ext uri="{BB962C8B-B14F-4D97-AF65-F5344CB8AC3E}">
        <p14:creationId xmlns:p14="http://schemas.microsoft.com/office/powerpoint/2010/main" val="1769797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ull photo w/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DA2A2E6C-CC93-46C0-9D7A-2030A4B9A290}" type="slidenum">
              <a:rPr lang="en-US" smtClean="0"/>
              <a:t>‹#›</a:t>
            </a:fld>
            <a:endParaRPr lang="en-US"/>
          </a:p>
        </p:txBody>
      </p:sp>
      <p:sp>
        <p:nvSpPr>
          <p:cNvPr id="5" name="Picture Placeholder 4"/>
          <p:cNvSpPr>
            <a:spLocks noGrp="1"/>
          </p:cNvSpPr>
          <p:nvPr>
            <p:ph type="pic" sz="quarter" idx="11"/>
          </p:nvPr>
        </p:nvSpPr>
        <p:spPr>
          <a:xfrm>
            <a:off x="609600" y="1701800"/>
            <a:ext cx="10972800" cy="4216400"/>
          </a:xfrm>
        </p:spPr>
        <p:txBody>
          <a:bodyPr/>
          <a:lstStyle/>
          <a:p>
            <a:r>
              <a:rPr lang="en-US"/>
              <a:t>Click icon to add picture</a:t>
            </a:r>
          </a:p>
        </p:txBody>
      </p:sp>
    </p:spTree>
    <p:extLst>
      <p:ext uri="{BB962C8B-B14F-4D97-AF65-F5344CB8AC3E}">
        <p14:creationId xmlns:p14="http://schemas.microsoft.com/office/powerpoint/2010/main" val="2697373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ull photo,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9218507" y="6383446"/>
            <a:ext cx="2743200" cy="365125"/>
          </a:xfrm>
        </p:spPr>
        <p:txBody>
          <a:bodyPr/>
          <a:lstStyle/>
          <a:p>
            <a:fld id="{DA2A2E6C-CC93-46C0-9D7A-2030A4B9A290}" type="slidenum">
              <a:rPr lang="en-US" smtClean="0"/>
              <a:t>‹#›</a:t>
            </a:fld>
            <a:endParaRPr lang="en-US"/>
          </a:p>
        </p:txBody>
      </p:sp>
      <p:sp>
        <p:nvSpPr>
          <p:cNvPr id="6" name="Picture Placeholder 5"/>
          <p:cNvSpPr>
            <a:spLocks noGrp="1"/>
          </p:cNvSpPr>
          <p:nvPr>
            <p:ph type="pic" sz="quarter" idx="11"/>
          </p:nvPr>
        </p:nvSpPr>
        <p:spPr>
          <a:xfrm>
            <a:off x="609600" y="1701801"/>
            <a:ext cx="11352107" cy="4578351"/>
          </a:xfrm>
        </p:spPr>
        <p:txBody>
          <a:bodyPr/>
          <a:lstStyle/>
          <a:p>
            <a:r>
              <a:rPr lang="en-US"/>
              <a:t>Click icon to add picture</a:t>
            </a:r>
          </a:p>
        </p:txBody>
      </p:sp>
    </p:spTree>
    <p:extLst>
      <p:ext uri="{BB962C8B-B14F-4D97-AF65-F5344CB8AC3E}">
        <p14:creationId xmlns:p14="http://schemas.microsoft.com/office/powerpoint/2010/main" val="3868130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5123" name="Rectangle 3"/>
          <p:cNvSpPr>
            <a:spLocks noGrp="1" noChangeArrowheads="1"/>
          </p:cNvSpPr>
          <p:nvPr>
            <p:ph type="ctrTitle"/>
          </p:nvPr>
        </p:nvSpPr>
        <p:spPr>
          <a:xfrm>
            <a:off x="609600" y="1655064"/>
            <a:ext cx="6461760" cy="1447800"/>
          </a:xfrm>
        </p:spPr>
        <p:txBody>
          <a:bodyPr anchor="b"/>
          <a:lstStyle>
            <a:lvl1pPr>
              <a:lnSpc>
                <a:spcPct val="90000"/>
              </a:lnSpc>
              <a:defRPr sz="3867">
                <a:solidFill>
                  <a:srgbClr val="FFFFFF"/>
                </a:solidFill>
              </a:defRPr>
            </a:lvl1pPr>
          </a:lstStyle>
          <a:p>
            <a:pPr lvl="0"/>
            <a:r>
              <a:rPr lang="en-US" noProof="0"/>
              <a:t>Click to edit Master title style</a:t>
            </a:r>
          </a:p>
        </p:txBody>
      </p:sp>
      <p:sp>
        <p:nvSpPr>
          <p:cNvPr id="5124" name="Rectangle 4"/>
          <p:cNvSpPr>
            <a:spLocks noGrp="1" noChangeArrowheads="1"/>
          </p:cNvSpPr>
          <p:nvPr>
            <p:ph type="subTitle" idx="1"/>
          </p:nvPr>
        </p:nvSpPr>
        <p:spPr>
          <a:xfrm>
            <a:off x="609600" y="3124200"/>
            <a:ext cx="6461760" cy="685800"/>
          </a:xfrm>
        </p:spPr>
        <p:txBody>
          <a:bodyPr/>
          <a:lstStyle>
            <a:lvl1pPr marL="0" indent="0">
              <a:defRPr sz="2133">
                <a:solidFill>
                  <a:schemeClr val="bg2"/>
                </a:solidFill>
              </a:defRPr>
            </a:lvl1pPr>
          </a:lstStyle>
          <a:p>
            <a:pPr lvl="0"/>
            <a:r>
              <a:rPr lang="en-US" noProof="0"/>
              <a:t>Click to edit Master subtitle style</a:t>
            </a:r>
          </a:p>
        </p:txBody>
      </p:sp>
      <p:sp>
        <p:nvSpPr>
          <p:cNvPr id="3" name="Text Placeholder 2"/>
          <p:cNvSpPr>
            <a:spLocks noGrp="1"/>
          </p:cNvSpPr>
          <p:nvPr>
            <p:ph type="body" sz="quarter" idx="10" hasCustomPrompt="1"/>
          </p:nvPr>
        </p:nvSpPr>
        <p:spPr>
          <a:xfrm>
            <a:off x="609600" y="5919893"/>
            <a:ext cx="4775200" cy="381000"/>
          </a:xfrm>
        </p:spPr>
        <p:txBody>
          <a:bodyPr/>
          <a:lstStyle>
            <a:lvl1pPr>
              <a:defRPr sz="1867" b="0">
                <a:solidFill>
                  <a:schemeClr val="accent6"/>
                </a:solidFill>
              </a:defRPr>
            </a:lvl1pPr>
            <a:lvl3pPr algn="l">
              <a:defRPr/>
            </a:lvl3pPr>
            <a:lvl4pPr marL="1828709" indent="0" algn="l">
              <a:buNone/>
              <a:defRPr/>
            </a:lvl4pPr>
            <a:lvl5pPr marL="2438278" indent="0">
              <a:buNone/>
              <a:defRPr/>
            </a:lvl5pPr>
          </a:lstStyle>
          <a:p>
            <a:pPr lvl="0"/>
            <a:r>
              <a:rPr lang="en-US"/>
              <a:t>Insert Date</a:t>
            </a:r>
          </a:p>
        </p:txBody>
      </p:sp>
    </p:spTree>
    <p:extLst>
      <p:ext uri="{BB962C8B-B14F-4D97-AF65-F5344CB8AC3E}">
        <p14:creationId xmlns:p14="http://schemas.microsoft.com/office/powerpoint/2010/main" val="4205303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DF72CFA4-C0D7-46CF-9B01-7B8908E427A9}" type="slidenum">
              <a:rPr lang="en-US" smtClean="0"/>
              <a:t>‹#›</a:t>
            </a:fld>
            <a:endParaRPr lang="en-US"/>
          </a:p>
        </p:txBody>
      </p:sp>
      <p:sp>
        <p:nvSpPr>
          <p:cNvPr id="5" name="Content Placeholder 4"/>
          <p:cNvSpPr>
            <a:spLocks noGrp="1"/>
          </p:cNvSpPr>
          <p:nvPr>
            <p:ph sz="quarter" idx="11"/>
          </p:nvPr>
        </p:nvSpPr>
        <p:spPr>
          <a:xfrm>
            <a:off x="609600" y="1701800"/>
            <a:ext cx="10972800" cy="421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236743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4CC01-364B-8000-E7AB-4637D00705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AFA0F3-E517-5252-70C4-D0C315357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D86DB9-AF19-859C-8DAF-67063975F0C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D75FACA-4885-9F53-6D9E-53E1649F94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C8C1AF-C86A-CA14-2681-3CEE069C8D41}"/>
              </a:ext>
            </a:extLst>
          </p:cNvPr>
          <p:cNvSpPr>
            <a:spLocks noGrp="1"/>
          </p:cNvSpPr>
          <p:nvPr>
            <p:ph type="sldNum" sz="quarter" idx="12"/>
          </p:nvPr>
        </p:nvSpPr>
        <p:spPr/>
        <p:txBody>
          <a:bodyPr/>
          <a:lstStyle/>
          <a:p>
            <a:fld id="{DA2A2E6C-CC93-46C0-9D7A-2030A4B9A290}" type="slidenum">
              <a:rPr lang="en-US" smtClean="0"/>
              <a:t>‹#›</a:t>
            </a:fld>
            <a:endParaRPr lang="en-US"/>
          </a:p>
        </p:txBody>
      </p:sp>
    </p:spTree>
    <p:extLst>
      <p:ext uri="{BB962C8B-B14F-4D97-AF65-F5344CB8AC3E}">
        <p14:creationId xmlns:p14="http://schemas.microsoft.com/office/powerpoint/2010/main" val="536974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7D33D-B642-1632-E150-8BE095BEA1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6D6E8D-3B68-D217-D8EE-A0B55ED618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51A37C-1DB7-4BCD-2D74-32D68C32316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36EC5BB-E941-F92E-5651-116AFB750B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0197FC-B36F-5475-AC2E-28C3BCAE807E}"/>
              </a:ext>
            </a:extLst>
          </p:cNvPr>
          <p:cNvSpPr>
            <a:spLocks noGrp="1"/>
          </p:cNvSpPr>
          <p:nvPr>
            <p:ph type="sldNum" sz="quarter" idx="12"/>
          </p:nvPr>
        </p:nvSpPr>
        <p:spPr/>
        <p:txBody>
          <a:bodyPr/>
          <a:lstStyle/>
          <a:p>
            <a:fld id="{DA2A2E6C-CC93-46C0-9D7A-2030A4B9A290}" type="slidenum">
              <a:rPr lang="en-US" smtClean="0"/>
              <a:t>‹#›</a:t>
            </a:fld>
            <a:endParaRPr lang="en-US"/>
          </a:p>
        </p:txBody>
      </p:sp>
    </p:spTree>
    <p:extLst>
      <p:ext uri="{BB962C8B-B14F-4D97-AF65-F5344CB8AC3E}">
        <p14:creationId xmlns:p14="http://schemas.microsoft.com/office/powerpoint/2010/main" val="166173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91212A-48B2-856E-6D2D-07F6D2793045}"/>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5A95C89-228B-78AC-8753-40D69EF6B8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94C8DC-130E-89F9-108C-E561F3083093}"/>
              </a:ext>
            </a:extLst>
          </p:cNvPr>
          <p:cNvSpPr>
            <a:spLocks noGrp="1"/>
          </p:cNvSpPr>
          <p:nvPr>
            <p:ph type="sldNum" sz="quarter" idx="12"/>
          </p:nvPr>
        </p:nvSpPr>
        <p:spPr/>
        <p:txBody>
          <a:bodyPr/>
          <a:lstStyle/>
          <a:p>
            <a:fld id="{DA2A2E6C-CC93-46C0-9D7A-2030A4B9A290}" type="slidenum">
              <a:rPr lang="en-US" smtClean="0"/>
              <a:t>‹#›</a:t>
            </a:fld>
            <a:endParaRPr lang="en-US"/>
          </a:p>
        </p:txBody>
      </p:sp>
    </p:spTree>
    <p:extLst>
      <p:ext uri="{BB962C8B-B14F-4D97-AF65-F5344CB8AC3E}">
        <p14:creationId xmlns:p14="http://schemas.microsoft.com/office/powerpoint/2010/main" val="2542794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1203"/>
            <a:ext cx="9387840" cy="1295400"/>
          </a:xfrm>
        </p:spPr>
        <p:txBody>
          <a:bodyPr/>
          <a:lstStyle>
            <a:lvl1pPr>
              <a:lnSpc>
                <a:spcPct val="100000"/>
              </a:lnSpc>
              <a:defRPr sz="4267"/>
            </a:lvl1pPr>
          </a:lstStyle>
          <a:p>
            <a:r>
              <a:rPr lang="en-US"/>
              <a:t>Click to edit Master title style</a:t>
            </a:r>
          </a:p>
        </p:txBody>
      </p:sp>
      <p:sp>
        <p:nvSpPr>
          <p:cNvPr id="3" name="Slide Number Placeholder 2"/>
          <p:cNvSpPr>
            <a:spLocks noGrp="1"/>
          </p:cNvSpPr>
          <p:nvPr>
            <p:ph type="sldNum" sz="quarter" idx="10"/>
          </p:nvPr>
        </p:nvSpPr>
        <p:spPr/>
        <p:txBody>
          <a:bodyPr/>
          <a:lstStyle/>
          <a:p>
            <a:fld id="{DA2A2E6C-CC93-46C0-9D7A-2030A4B9A290}" type="slidenum">
              <a:rPr lang="en-US" smtClean="0"/>
              <a:t>‹#›</a:t>
            </a:fld>
            <a:endParaRPr lang="en-US"/>
          </a:p>
        </p:txBody>
      </p:sp>
      <p:sp>
        <p:nvSpPr>
          <p:cNvPr id="5" name="Content Placeholder 4"/>
          <p:cNvSpPr>
            <a:spLocks noGrp="1"/>
          </p:cNvSpPr>
          <p:nvPr>
            <p:ph sz="quarter" idx="11"/>
          </p:nvPr>
        </p:nvSpPr>
        <p:spPr>
          <a:xfrm>
            <a:off x="609600" y="1701800"/>
            <a:ext cx="10972800" cy="4216400"/>
          </a:xfrm>
        </p:spPr>
        <p:txBody>
          <a:bodyPr/>
          <a:lstStyle>
            <a:lvl2pPr marL="615935" indent="-309026">
              <a:buClr>
                <a:schemeClr val="accent3"/>
              </a:buClr>
              <a:buFont typeface="Wingdings" panose="05000000000000000000" pitchFamily="2" charset="2"/>
              <a:buChar char="§"/>
              <a:defRPr>
                <a:solidFill>
                  <a:schemeClr val="tx1"/>
                </a:solidFill>
              </a:defRPr>
            </a:lvl2pPr>
            <a:lvl3pPr marL="1219170" indent="-306910">
              <a:defRPr>
                <a:solidFill>
                  <a:schemeClr val="tx2"/>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5500546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79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bjective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BEBB04-F2EF-4A1D-BF47-45587B21556D}"/>
              </a:ext>
              <a:ext uri="{C183D7F6-B498-43B3-948B-1728B52AA6E4}">
                <adec:decorative xmlns:adec="http://schemas.microsoft.com/office/drawing/2017/decorative" val="1"/>
              </a:ext>
            </a:extLst>
          </p:cNvPr>
          <p:cNvSpPr/>
          <p:nvPr/>
        </p:nvSpPr>
        <p:spPr bwMode="gray">
          <a:xfrm>
            <a:off x="609600" y="1847556"/>
            <a:ext cx="10972800" cy="4267200"/>
          </a:xfrm>
          <a:prstGeom prst="rect">
            <a:avLst/>
          </a:prstGeom>
          <a:solidFill>
            <a:sysClr val="window" lastClr="FFFFFF"/>
          </a:solidFill>
          <a:ln w="12700" cap="flat" cmpd="sng" algn="ctr">
            <a:solidFill>
              <a:schemeClr val="accent3"/>
            </a:solid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640080" rtl="0" eaLnBrk="1" latinLnBrk="0" hangingPunct="1">
              <a:defRPr sz="1300" kern="1200">
                <a:solidFill>
                  <a:schemeClr val="lt1"/>
                </a:solidFill>
                <a:latin typeface="+mn-lt"/>
                <a:ea typeface="+mn-ea"/>
                <a:cs typeface="+mn-cs"/>
              </a:defRPr>
            </a:lvl1pPr>
            <a:lvl2pPr marL="320040" algn="l" defTabSz="640080" rtl="0" eaLnBrk="1" latinLnBrk="0" hangingPunct="1">
              <a:defRPr sz="1300" kern="1200">
                <a:solidFill>
                  <a:schemeClr val="lt1"/>
                </a:solidFill>
                <a:latin typeface="+mn-lt"/>
                <a:ea typeface="+mn-ea"/>
                <a:cs typeface="+mn-cs"/>
              </a:defRPr>
            </a:lvl2pPr>
            <a:lvl3pPr marL="640080" algn="l" defTabSz="640080" rtl="0" eaLnBrk="1" latinLnBrk="0" hangingPunct="1">
              <a:defRPr sz="1300" kern="1200">
                <a:solidFill>
                  <a:schemeClr val="lt1"/>
                </a:solidFill>
                <a:latin typeface="+mn-lt"/>
                <a:ea typeface="+mn-ea"/>
                <a:cs typeface="+mn-cs"/>
              </a:defRPr>
            </a:lvl3pPr>
            <a:lvl4pPr marL="960120" algn="l" defTabSz="640080" rtl="0" eaLnBrk="1" latinLnBrk="0" hangingPunct="1">
              <a:defRPr sz="1300" kern="1200">
                <a:solidFill>
                  <a:schemeClr val="lt1"/>
                </a:solidFill>
                <a:latin typeface="+mn-lt"/>
                <a:ea typeface="+mn-ea"/>
                <a:cs typeface="+mn-cs"/>
              </a:defRPr>
            </a:lvl4pPr>
            <a:lvl5pPr marL="1280160" algn="l" defTabSz="640080" rtl="0" eaLnBrk="1" latinLnBrk="0" hangingPunct="1">
              <a:defRPr sz="1300" kern="1200">
                <a:solidFill>
                  <a:schemeClr val="lt1"/>
                </a:solidFill>
                <a:latin typeface="+mn-lt"/>
                <a:ea typeface="+mn-ea"/>
                <a:cs typeface="+mn-cs"/>
              </a:defRPr>
            </a:lvl5pPr>
            <a:lvl6pPr marL="1600200" algn="l" defTabSz="640080" rtl="0" eaLnBrk="1" latinLnBrk="0" hangingPunct="1">
              <a:defRPr sz="1300" kern="1200">
                <a:solidFill>
                  <a:schemeClr val="lt1"/>
                </a:solidFill>
                <a:latin typeface="+mn-lt"/>
                <a:ea typeface="+mn-ea"/>
                <a:cs typeface="+mn-cs"/>
              </a:defRPr>
            </a:lvl6pPr>
            <a:lvl7pPr marL="1920240" algn="l" defTabSz="640080" rtl="0" eaLnBrk="1" latinLnBrk="0" hangingPunct="1">
              <a:defRPr sz="1300" kern="1200">
                <a:solidFill>
                  <a:schemeClr val="lt1"/>
                </a:solidFill>
                <a:latin typeface="+mn-lt"/>
                <a:ea typeface="+mn-ea"/>
                <a:cs typeface="+mn-cs"/>
              </a:defRPr>
            </a:lvl7pPr>
            <a:lvl8pPr marL="2240280" algn="l" defTabSz="640080" rtl="0" eaLnBrk="1" latinLnBrk="0" hangingPunct="1">
              <a:defRPr sz="1300" kern="1200">
                <a:solidFill>
                  <a:schemeClr val="lt1"/>
                </a:solidFill>
                <a:latin typeface="+mn-lt"/>
                <a:ea typeface="+mn-ea"/>
                <a:cs typeface="+mn-cs"/>
              </a:defRPr>
            </a:lvl8pPr>
            <a:lvl9pPr marL="2560320" algn="l" defTabSz="640080" rtl="0" eaLnBrk="1" latinLnBrk="0" hangingPunct="1">
              <a:defRPr sz="1300" kern="1200">
                <a:solidFill>
                  <a:schemeClr val="lt1"/>
                </a:solidFill>
                <a:latin typeface="+mn-lt"/>
                <a:ea typeface="+mn-ea"/>
                <a:cs typeface="+mn-cs"/>
              </a:defRPr>
            </a:lvl9pPr>
          </a:lstStyle>
          <a:p>
            <a:pPr marL="0" marR="0" lvl="0" indent="0" algn="ctr" defTabSz="853419" rtl="0" eaLnBrk="1" fontAlgn="auto" latinLnBrk="0" hangingPunct="1">
              <a:lnSpc>
                <a:spcPct val="100000"/>
              </a:lnSpc>
              <a:spcBef>
                <a:spcPts val="419"/>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7" name="Straight Arrow Connector 6">
            <a:extLst>
              <a:ext uri="{FF2B5EF4-FFF2-40B4-BE49-F238E27FC236}">
                <a16:creationId xmlns:a16="http://schemas.microsoft.com/office/drawing/2014/main" id="{ACD684D6-6687-4F22-ADB8-ADD3D30ED25D}"/>
              </a:ext>
              <a:ext uri="{C183D7F6-B498-43B3-948B-1728B52AA6E4}">
                <adec:decorative xmlns:adec="http://schemas.microsoft.com/office/drawing/2017/decorative" val="1"/>
              </a:ext>
            </a:extLst>
          </p:cNvPr>
          <p:cNvCxnSpPr/>
          <p:nvPr/>
        </p:nvCxnSpPr>
        <p:spPr>
          <a:xfrm>
            <a:off x="1082040" y="1577665"/>
            <a:ext cx="0" cy="4876800"/>
          </a:xfrm>
          <a:prstGeom prst="straightConnector1">
            <a:avLst/>
          </a:prstGeom>
          <a:noFill/>
          <a:ln w="28575" cap="flat" cmpd="sng" algn="ctr">
            <a:solidFill>
              <a:schemeClr val="accent3"/>
            </a:solidFill>
            <a:prstDash val="solid"/>
            <a:miter lim="800000"/>
            <a:tailEnd type="stealth"/>
          </a:ln>
          <a:effectLst/>
        </p:spPr>
      </p:cxnSp>
      <p:sp>
        <p:nvSpPr>
          <p:cNvPr id="2" name="Title 1">
            <a:extLst>
              <a:ext uri="{FF2B5EF4-FFF2-40B4-BE49-F238E27FC236}">
                <a16:creationId xmlns:a16="http://schemas.microsoft.com/office/drawing/2014/main" id="{9319AE5A-DC2C-4265-9276-90BB90EC5827}"/>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BC4EB56-E2C9-44A4-881B-1636512D65F2}"/>
              </a:ext>
            </a:extLst>
          </p:cNvPr>
          <p:cNvSpPr>
            <a:spLocks noGrp="1"/>
          </p:cNvSpPr>
          <p:nvPr>
            <p:ph type="sldNum" sz="quarter" idx="10"/>
          </p:nvPr>
        </p:nvSpPr>
        <p:spPr/>
        <p:txBody>
          <a:bodyPr/>
          <a:lstStyle/>
          <a:p>
            <a:fld id="{DA2A2E6C-CC93-46C0-9D7A-2030A4B9A290}" type="slidenum">
              <a:rPr lang="en-US" smtClean="0"/>
              <a:t>‹#›</a:t>
            </a:fld>
            <a:endParaRPr lang="en-US"/>
          </a:p>
        </p:txBody>
      </p:sp>
      <p:sp>
        <p:nvSpPr>
          <p:cNvPr id="8" name="Content Placeholder 4">
            <a:extLst>
              <a:ext uri="{FF2B5EF4-FFF2-40B4-BE49-F238E27FC236}">
                <a16:creationId xmlns:a16="http://schemas.microsoft.com/office/drawing/2014/main" id="{5DC26ADF-F139-4D41-8B92-66175D8829BA}"/>
              </a:ext>
            </a:extLst>
          </p:cNvPr>
          <p:cNvSpPr>
            <a:spLocks noGrp="1"/>
          </p:cNvSpPr>
          <p:nvPr>
            <p:ph sz="quarter" idx="11"/>
          </p:nvPr>
        </p:nvSpPr>
        <p:spPr>
          <a:xfrm>
            <a:off x="1251005" y="1956232"/>
            <a:ext cx="10241280" cy="4023360"/>
          </a:xfrm>
        </p:spPr>
        <p:txBody>
          <a:bodyPr/>
          <a:lstStyle>
            <a:lvl1pPr marL="455073" indent="-455073">
              <a:buClr>
                <a:srgbClr val="003895"/>
              </a:buClr>
              <a:buFont typeface="+mj-lt"/>
              <a:buAutoNum type="arabicPeriod"/>
              <a:defRPr>
                <a:solidFill>
                  <a:schemeClr val="tx1"/>
                </a:solidFill>
              </a:defRPr>
            </a:lvl1pPr>
            <a:lvl2pPr marL="615935" indent="-309026">
              <a:buClr>
                <a:schemeClr val="accent3"/>
              </a:buClr>
              <a:buFont typeface="Wingdings" panose="05000000000000000000" pitchFamily="2" charset="2"/>
              <a:buChar char="§"/>
              <a:defRPr>
                <a:solidFill>
                  <a:schemeClr val="tx1"/>
                </a:solidFill>
              </a:defRPr>
            </a:lvl2pPr>
            <a:lvl3pPr marL="1219170" indent="-306910">
              <a:defRPr>
                <a:solidFill>
                  <a:schemeClr val="tx2"/>
                </a:solidFill>
              </a:defRPr>
            </a:lvl3pPr>
          </a:lstStyle>
          <a:p>
            <a:pPr lvl="0"/>
            <a:r>
              <a:rPr lang="en-US"/>
              <a:t>Click to edit Master text styles</a:t>
            </a:r>
          </a:p>
        </p:txBody>
      </p:sp>
    </p:spTree>
    <p:extLst>
      <p:ext uri="{BB962C8B-B14F-4D97-AF65-F5344CB8AC3E}">
        <p14:creationId xmlns:p14="http://schemas.microsoft.com/office/powerpoint/2010/main" val="2827155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hapter Divider">
    <p:spTree>
      <p:nvGrpSpPr>
        <p:cNvPr id="1" name=""/>
        <p:cNvGrpSpPr/>
        <p:nvPr/>
      </p:nvGrpSpPr>
      <p:grpSpPr>
        <a:xfrm>
          <a:off x="0" y="0"/>
          <a:ext cx="0" cy="0"/>
          <a:chOff x="0" y="0"/>
          <a:chExt cx="0" cy="0"/>
        </a:xfrm>
      </p:grpSpPr>
      <p:pic>
        <p:nvPicPr>
          <p:cNvPr id="12" name="Picture 8">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
            <a:ext cx="12192000" cy="68681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itle 6" title="Slide title"/>
          <p:cNvSpPr>
            <a:spLocks noGrp="1"/>
          </p:cNvSpPr>
          <p:nvPr>
            <p:ph type="title" hasCustomPrompt="1"/>
          </p:nvPr>
        </p:nvSpPr>
        <p:spPr>
          <a:xfrm>
            <a:off x="237744" y="2272771"/>
            <a:ext cx="6698149" cy="1130300"/>
          </a:xfrm>
        </p:spPr>
        <p:txBody>
          <a:bodyPr anchor="b" anchorCtr="0"/>
          <a:lstStyle>
            <a:lvl1pPr>
              <a:lnSpc>
                <a:spcPct val="90000"/>
              </a:lnSpc>
              <a:defRPr sz="3867">
                <a:solidFill>
                  <a:schemeClr val="bg1"/>
                </a:solidFill>
              </a:defRPr>
            </a:lvl1pPr>
          </a:lstStyle>
          <a:p>
            <a:r>
              <a:rPr lang="en-US"/>
              <a:t>Click to edit Master </a:t>
            </a:r>
            <a:br>
              <a:rPr lang="en-US"/>
            </a:br>
            <a:r>
              <a:rPr lang="en-US"/>
              <a:t>title style</a:t>
            </a:r>
          </a:p>
        </p:txBody>
      </p:sp>
      <p:sp>
        <p:nvSpPr>
          <p:cNvPr id="9" name="Rectangle 4" descr="subhead" title="subhead"/>
          <p:cNvSpPr>
            <a:spLocks noGrp="1" noChangeArrowheads="1"/>
          </p:cNvSpPr>
          <p:nvPr>
            <p:ph type="subTitle" idx="1"/>
          </p:nvPr>
        </p:nvSpPr>
        <p:spPr>
          <a:xfrm>
            <a:off x="237744" y="3762376"/>
            <a:ext cx="6698149" cy="685800"/>
          </a:xfrm>
        </p:spPr>
        <p:txBody>
          <a:bodyPr/>
          <a:lstStyle>
            <a:lvl1pPr marL="0" indent="0">
              <a:defRPr sz="2133">
                <a:solidFill>
                  <a:schemeClr val="accent6"/>
                </a:solidFill>
              </a:defRPr>
            </a:lvl1pPr>
          </a:lstStyle>
          <a:p>
            <a:pPr lvl="0"/>
            <a:r>
              <a:rPr lang="en-US" noProof="0"/>
              <a:t>Click to edit Master subtitle style</a:t>
            </a:r>
          </a:p>
        </p:txBody>
      </p:sp>
      <p:pic>
        <p:nvPicPr>
          <p:cNvPr id="2" name="Picture 1" descr="Quality Improvement Organizations logo and Mountain Pacific logo">
            <a:extLst>
              <a:ext uri="{FF2B5EF4-FFF2-40B4-BE49-F238E27FC236}">
                <a16:creationId xmlns:a16="http://schemas.microsoft.com/office/drawing/2014/main" id="{6AFC9428-996E-52CE-7260-9A71FDAA959C}"/>
              </a:ext>
            </a:extLst>
          </p:cNvPr>
          <p:cNvPicPr>
            <a:picLocks noChangeAspect="1"/>
          </p:cNvPicPr>
          <p:nvPr/>
        </p:nvPicPr>
        <p:blipFill>
          <a:blip r:embed="rId3"/>
          <a:srcRect/>
          <a:stretch/>
        </p:blipFill>
        <p:spPr>
          <a:xfrm>
            <a:off x="237744" y="110606"/>
            <a:ext cx="5974080" cy="1120140"/>
          </a:xfrm>
          <a:prstGeom prst="rect">
            <a:avLst/>
          </a:prstGeom>
        </p:spPr>
      </p:pic>
    </p:spTree>
    <p:extLst>
      <p:ext uri="{BB962C8B-B14F-4D97-AF65-F5344CB8AC3E}">
        <p14:creationId xmlns:p14="http://schemas.microsoft.com/office/powerpoint/2010/main" val="3057716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DBEF2-3FEE-4862-B556-AC64EDFD39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73FB95-3A43-4123-B7BA-F7545F4D52DB}"/>
              </a:ext>
            </a:extLst>
          </p:cNvPr>
          <p:cNvSpPr>
            <a:spLocks noGrp="1"/>
          </p:cNvSpPr>
          <p:nvPr>
            <p:ph sz="half" idx="1"/>
          </p:nvPr>
        </p:nvSpPr>
        <p:spPr>
          <a:xfrm>
            <a:off x="723900" y="2956669"/>
            <a:ext cx="5029200" cy="3200400"/>
          </a:xfrm>
        </p:spPr>
        <p:txBody>
          <a:bodyPr/>
          <a:lstStyle>
            <a:lvl1pPr marL="0" indent="0" algn="ctr">
              <a:buNone/>
              <a:defRPr>
                <a:solidFill>
                  <a:schemeClr val="tx1"/>
                </a:solidFill>
              </a:defRPr>
            </a:lvl1pPr>
            <a:lvl2pPr marL="457189" indent="0" algn="ctr">
              <a:buNone/>
              <a:defRPr/>
            </a:lvl2pPr>
            <a:lvl3pPr marL="914377" indent="0" algn="ctr">
              <a:buNone/>
              <a:defRPr/>
            </a:lvl3pPr>
            <a:lvl4pPr marL="1371566" indent="0" algn="ctr">
              <a:buNone/>
              <a:defRPr/>
            </a:lvl4pPr>
            <a:lvl5pPr marL="1828754" indent="0" algn="ctr">
              <a:buNone/>
              <a:defRPr/>
            </a:lvl5pPr>
          </a:lstStyle>
          <a:p>
            <a:pPr lvl="0"/>
            <a:r>
              <a:rPr lang="en-US"/>
              <a:t>Click to edit Master text styles</a:t>
            </a:r>
          </a:p>
        </p:txBody>
      </p:sp>
      <p:sp>
        <p:nvSpPr>
          <p:cNvPr id="4" name="Content Placeholder 3">
            <a:extLst>
              <a:ext uri="{FF2B5EF4-FFF2-40B4-BE49-F238E27FC236}">
                <a16:creationId xmlns:a16="http://schemas.microsoft.com/office/drawing/2014/main" id="{F44FFBB5-E49D-44C2-9FDB-A1A7AF73C0F8}"/>
              </a:ext>
            </a:extLst>
          </p:cNvPr>
          <p:cNvSpPr>
            <a:spLocks noGrp="1"/>
          </p:cNvSpPr>
          <p:nvPr>
            <p:ph sz="half" idx="2"/>
          </p:nvPr>
        </p:nvSpPr>
        <p:spPr>
          <a:xfrm>
            <a:off x="6438900" y="2956669"/>
            <a:ext cx="5029200" cy="3200400"/>
          </a:xfrm>
        </p:spPr>
        <p:txBody>
          <a:bodyPr/>
          <a:lstStyle>
            <a:lvl1pPr marL="0" indent="0" algn="ctr">
              <a:buNone/>
              <a:defRPr>
                <a:solidFill>
                  <a:schemeClr val="tx1"/>
                </a:solidFill>
              </a:defRPr>
            </a:lvl1pPr>
            <a:lvl2pPr marL="457189" indent="0" algn="ctr">
              <a:buNone/>
              <a:defRPr/>
            </a:lvl2pPr>
            <a:lvl3pPr marL="914377" indent="0" algn="ctr">
              <a:buNone/>
              <a:defRPr/>
            </a:lvl3pPr>
            <a:lvl4pPr marL="1371566" indent="0" algn="ctr">
              <a:buNone/>
              <a:defRPr/>
            </a:lvl4pPr>
            <a:lvl5pPr marL="1828754" indent="0" algn="ctr">
              <a:buNone/>
              <a:defRPr/>
            </a:lvl5pPr>
          </a:lstStyle>
          <a:p>
            <a:pPr lvl="0"/>
            <a:r>
              <a:rPr lang="en-US"/>
              <a:t>Click to edit Master text styles</a:t>
            </a:r>
          </a:p>
        </p:txBody>
      </p:sp>
      <p:sp>
        <p:nvSpPr>
          <p:cNvPr id="7" name="Slide Number Placeholder 6">
            <a:extLst>
              <a:ext uri="{FF2B5EF4-FFF2-40B4-BE49-F238E27FC236}">
                <a16:creationId xmlns:a16="http://schemas.microsoft.com/office/drawing/2014/main" id="{82397B90-B7AC-4728-834C-AFFB5F5969D6}"/>
              </a:ext>
            </a:extLst>
          </p:cNvPr>
          <p:cNvSpPr>
            <a:spLocks noGrp="1"/>
          </p:cNvSpPr>
          <p:nvPr>
            <p:ph type="sldNum" sz="quarter" idx="12"/>
          </p:nvPr>
        </p:nvSpPr>
        <p:spPr/>
        <p:txBody>
          <a:bodyPr/>
          <a:lstStyle/>
          <a:p>
            <a:fld id="{DA2A2E6C-CC93-46C0-9D7A-2030A4B9A290}" type="slidenum">
              <a:rPr lang="en-US" smtClean="0"/>
              <a:t>‹#›</a:t>
            </a:fld>
            <a:endParaRPr lang="en-US"/>
          </a:p>
        </p:txBody>
      </p:sp>
      <p:sp>
        <p:nvSpPr>
          <p:cNvPr id="9" name="Rectangle 8">
            <a:extLst>
              <a:ext uri="{FF2B5EF4-FFF2-40B4-BE49-F238E27FC236}">
                <a16:creationId xmlns:a16="http://schemas.microsoft.com/office/drawing/2014/main" id="{C1918026-1C93-4101-8D29-82B4E906D9DF}"/>
              </a:ext>
              <a:ext uri="{C183D7F6-B498-43B3-948B-1728B52AA6E4}">
                <adec:decorative xmlns:adec="http://schemas.microsoft.com/office/drawing/2017/decorative" val="1"/>
              </a:ext>
            </a:extLst>
          </p:cNvPr>
          <p:cNvSpPr/>
          <p:nvPr/>
        </p:nvSpPr>
        <p:spPr>
          <a:xfrm>
            <a:off x="609599" y="2154932"/>
            <a:ext cx="5257800" cy="411480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212C44B4-F183-4DA1-A7FF-387D04F12495}"/>
              </a:ext>
              <a:ext uri="{C183D7F6-B498-43B3-948B-1728B52AA6E4}">
                <adec:decorative xmlns:adec="http://schemas.microsoft.com/office/drawing/2017/decorative" val="1"/>
              </a:ext>
            </a:extLst>
          </p:cNvPr>
          <p:cNvSpPr/>
          <p:nvPr/>
        </p:nvSpPr>
        <p:spPr>
          <a:xfrm>
            <a:off x="6324600" y="2154932"/>
            <a:ext cx="5257800" cy="411480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a:extLst>
              <a:ext uri="{FF2B5EF4-FFF2-40B4-BE49-F238E27FC236}">
                <a16:creationId xmlns:a16="http://schemas.microsoft.com/office/drawing/2014/main" id="{E0597873-BFE3-461B-B93B-A03649DB9725}"/>
              </a:ext>
              <a:ext uri="{C183D7F6-B498-43B3-948B-1728B52AA6E4}">
                <adec:decorative xmlns:adec="http://schemas.microsoft.com/office/drawing/2017/decorative" val="1"/>
              </a:ext>
            </a:extLst>
          </p:cNvPr>
          <p:cNvSpPr/>
          <p:nvPr/>
        </p:nvSpPr>
        <p:spPr>
          <a:xfrm>
            <a:off x="2552699" y="1477661"/>
            <a:ext cx="1371600" cy="1371600"/>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a:extLst>
              <a:ext uri="{FF2B5EF4-FFF2-40B4-BE49-F238E27FC236}">
                <a16:creationId xmlns:a16="http://schemas.microsoft.com/office/drawing/2014/main" id="{7102BE24-DC45-4A93-89BE-41A9192A00CC}"/>
              </a:ext>
              <a:ext uri="{C183D7F6-B498-43B3-948B-1728B52AA6E4}">
                <adec:decorative xmlns:adec="http://schemas.microsoft.com/office/drawing/2017/decorative" val="1"/>
              </a:ext>
            </a:extLst>
          </p:cNvPr>
          <p:cNvSpPr/>
          <p:nvPr/>
        </p:nvSpPr>
        <p:spPr>
          <a:xfrm>
            <a:off x="8267703" y="1477661"/>
            <a:ext cx="1371600" cy="1371600"/>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911775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E8872-DB44-4CC5-80EB-3A6337E777E9}"/>
              </a:ext>
            </a:extLst>
          </p:cNvPr>
          <p:cNvSpPr>
            <a:spLocks noGrp="1"/>
          </p:cNvSpPr>
          <p:nvPr>
            <p:ph type="title"/>
          </p:nvPr>
        </p:nvSpPr>
        <p:spPr>
          <a:xfrm>
            <a:off x="609600" y="57677"/>
            <a:ext cx="9387840" cy="1219200"/>
          </a:xfrm>
        </p:spPr>
        <p:txBody>
          <a:bodyPr/>
          <a:lstStyle>
            <a:lvl1pPr>
              <a:defRPr sz="4267"/>
            </a:lvl1pPr>
          </a:lstStyle>
          <a:p>
            <a:r>
              <a:rPr lang="en-US"/>
              <a:t>Click to edit Master title style</a:t>
            </a:r>
          </a:p>
        </p:txBody>
      </p:sp>
      <p:sp>
        <p:nvSpPr>
          <p:cNvPr id="3" name="Text Placeholder 2">
            <a:extLst>
              <a:ext uri="{FF2B5EF4-FFF2-40B4-BE49-F238E27FC236}">
                <a16:creationId xmlns:a16="http://schemas.microsoft.com/office/drawing/2014/main" id="{DF650A0C-4B81-41F6-8BF7-54D372559DB8}"/>
              </a:ext>
            </a:extLst>
          </p:cNvPr>
          <p:cNvSpPr>
            <a:spLocks noGrp="1"/>
          </p:cNvSpPr>
          <p:nvPr>
            <p:ph type="body" idx="1"/>
          </p:nvPr>
        </p:nvSpPr>
        <p:spPr>
          <a:xfrm>
            <a:off x="1735045" y="1746480"/>
            <a:ext cx="4114800" cy="1097280"/>
          </a:xfrm>
        </p:spPr>
        <p:txBody>
          <a:bodyPr anchor="ctr" anchorCtr="0">
            <a:noAutofit/>
          </a:bodyPr>
          <a:lstStyle>
            <a:lvl1pPr marL="0" indent="0">
              <a:buNone/>
              <a:defRPr sz="3200" b="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5370D7-A97E-4C05-958F-161AF97D797A}"/>
              </a:ext>
            </a:extLst>
          </p:cNvPr>
          <p:cNvSpPr>
            <a:spLocks noGrp="1"/>
          </p:cNvSpPr>
          <p:nvPr>
            <p:ph sz="half" idx="2"/>
          </p:nvPr>
        </p:nvSpPr>
        <p:spPr>
          <a:xfrm>
            <a:off x="681167" y="2952951"/>
            <a:ext cx="5120640" cy="3200400"/>
          </a:xfrm>
        </p:spPr>
        <p:txBody>
          <a:bodyPr>
            <a:normAutofit/>
          </a:bodyPr>
          <a:lstStyle>
            <a:lvl1pPr marL="228594" indent="-228594">
              <a:buClr>
                <a:schemeClr val="accent3"/>
              </a:buClr>
              <a:buFont typeface="Wingdings" panose="05000000000000000000" pitchFamily="2" charset="2"/>
              <a:buChar char="§"/>
              <a:defRPr sz="2667">
                <a:solidFill>
                  <a:schemeClr val="tx1"/>
                </a:solidFill>
              </a:defRPr>
            </a:lvl1pPr>
            <a:lvl2pPr marL="685783" indent="-228594">
              <a:buClr>
                <a:schemeClr val="tx2"/>
              </a:buClr>
              <a:buFont typeface="Arial" panose="020B0604020202020204" pitchFamily="34" charset="0"/>
              <a:buChar char="–"/>
              <a:defRPr sz="2400">
                <a:solidFill>
                  <a:srgbClr val="003895"/>
                </a:solidFill>
              </a:defRPr>
            </a:lvl2pPr>
            <a:lvl3pPr marL="914377" indent="0">
              <a:buNone/>
              <a:defRPr/>
            </a:lvl3pPr>
          </a:lstStyle>
          <a:p>
            <a:pPr lvl="0"/>
            <a:r>
              <a:rPr lang="en-US"/>
              <a:t>Click to edit Master text styles</a:t>
            </a:r>
          </a:p>
          <a:p>
            <a:pPr lvl="1"/>
            <a:r>
              <a:rPr lang="en-US"/>
              <a:t>Second level</a:t>
            </a:r>
          </a:p>
        </p:txBody>
      </p:sp>
      <p:sp>
        <p:nvSpPr>
          <p:cNvPr id="5" name="Text Placeholder 4">
            <a:extLst>
              <a:ext uri="{FF2B5EF4-FFF2-40B4-BE49-F238E27FC236}">
                <a16:creationId xmlns:a16="http://schemas.microsoft.com/office/drawing/2014/main" id="{F9917C12-6123-410F-A7A1-21A0C08F8D8A}"/>
              </a:ext>
            </a:extLst>
          </p:cNvPr>
          <p:cNvSpPr>
            <a:spLocks noGrp="1"/>
          </p:cNvSpPr>
          <p:nvPr>
            <p:ph type="body" sz="quarter" idx="3"/>
          </p:nvPr>
        </p:nvSpPr>
        <p:spPr>
          <a:xfrm>
            <a:off x="7445831" y="1746480"/>
            <a:ext cx="4114800" cy="1097280"/>
          </a:xfrm>
        </p:spPr>
        <p:txBody>
          <a:bodyPr anchor="ctr" anchorCtr="0">
            <a:noAutofit/>
          </a:bodyPr>
          <a:lstStyle>
            <a:lvl1pPr marL="0" indent="0">
              <a:buNone/>
              <a:defRPr sz="3200" b="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75F6E2-53E7-4313-B87C-C9D58A7006F5}"/>
              </a:ext>
            </a:extLst>
          </p:cNvPr>
          <p:cNvSpPr>
            <a:spLocks noGrp="1"/>
          </p:cNvSpPr>
          <p:nvPr>
            <p:ph sz="quarter" idx="4"/>
          </p:nvPr>
        </p:nvSpPr>
        <p:spPr>
          <a:xfrm>
            <a:off x="6396139" y="2952951"/>
            <a:ext cx="5120640" cy="3200400"/>
          </a:xfrm>
        </p:spPr>
        <p:txBody>
          <a:bodyPr>
            <a:normAutofit/>
          </a:bodyPr>
          <a:lstStyle>
            <a:lvl1pPr marL="228594" indent="-228594">
              <a:buClr>
                <a:schemeClr val="accent3"/>
              </a:buClr>
              <a:buFont typeface="Wingdings" panose="05000000000000000000" pitchFamily="2" charset="2"/>
              <a:buChar char="§"/>
              <a:defRPr sz="2667">
                <a:solidFill>
                  <a:schemeClr val="tx1"/>
                </a:solidFill>
              </a:defRPr>
            </a:lvl1pPr>
            <a:lvl2pPr marL="685783" indent="-228594">
              <a:buClr>
                <a:schemeClr val="tx2"/>
              </a:buClr>
              <a:buFont typeface="Arial" panose="020B0604020202020204" pitchFamily="34" charset="0"/>
              <a:buChar char="–"/>
              <a:defRPr sz="2400">
                <a:solidFill>
                  <a:srgbClr val="003895"/>
                </a:solidFill>
              </a:defRPr>
            </a:lvl2pPr>
          </a:lstStyle>
          <a:p>
            <a:pPr lvl="0"/>
            <a:r>
              <a:rPr lang="en-US"/>
              <a:t>Click to edit Master text styles</a:t>
            </a:r>
          </a:p>
          <a:p>
            <a:pPr lvl="1"/>
            <a:r>
              <a:rPr lang="en-US"/>
              <a:t>Second level</a:t>
            </a:r>
          </a:p>
        </p:txBody>
      </p:sp>
      <p:sp>
        <p:nvSpPr>
          <p:cNvPr id="9" name="Slide Number Placeholder 8">
            <a:extLst>
              <a:ext uri="{FF2B5EF4-FFF2-40B4-BE49-F238E27FC236}">
                <a16:creationId xmlns:a16="http://schemas.microsoft.com/office/drawing/2014/main" id="{0407ACB9-938C-4A0F-9CDC-65BC40BE2F11}"/>
              </a:ext>
            </a:extLst>
          </p:cNvPr>
          <p:cNvSpPr>
            <a:spLocks noGrp="1"/>
          </p:cNvSpPr>
          <p:nvPr>
            <p:ph type="sldNum" sz="quarter" idx="12"/>
          </p:nvPr>
        </p:nvSpPr>
        <p:spPr/>
        <p:txBody>
          <a:bodyPr/>
          <a:lstStyle/>
          <a:p>
            <a:fld id="{DA2A2E6C-CC93-46C0-9D7A-2030A4B9A290}" type="slidenum">
              <a:rPr lang="en-US" smtClean="0"/>
              <a:t>‹#›</a:t>
            </a:fld>
            <a:endParaRPr lang="en-US"/>
          </a:p>
        </p:txBody>
      </p:sp>
      <p:sp>
        <p:nvSpPr>
          <p:cNvPr id="11" name="Rectangle 10">
            <a:extLst>
              <a:ext uri="{FF2B5EF4-FFF2-40B4-BE49-F238E27FC236}">
                <a16:creationId xmlns:a16="http://schemas.microsoft.com/office/drawing/2014/main" id="{426F7C40-73CB-4990-9084-DC91D94C86CA}"/>
              </a:ext>
              <a:ext uri="{C183D7F6-B498-43B3-948B-1728B52AA6E4}">
                <adec:decorative xmlns:adec="http://schemas.microsoft.com/office/drawing/2017/decorative" val="1"/>
              </a:ext>
            </a:extLst>
          </p:cNvPr>
          <p:cNvSpPr/>
          <p:nvPr/>
        </p:nvSpPr>
        <p:spPr>
          <a:xfrm>
            <a:off x="609599" y="1643839"/>
            <a:ext cx="5257800" cy="4572000"/>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a:extLst>
              <a:ext uri="{FF2B5EF4-FFF2-40B4-BE49-F238E27FC236}">
                <a16:creationId xmlns:a16="http://schemas.microsoft.com/office/drawing/2014/main" id="{DB72B60D-54E2-4946-B51F-E0BCD9313D2D}"/>
              </a:ext>
              <a:ext uri="{C183D7F6-B498-43B3-948B-1728B52AA6E4}">
                <adec:decorative xmlns:adec="http://schemas.microsoft.com/office/drawing/2017/decorative" val="1"/>
              </a:ext>
            </a:extLst>
          </p:cNvPr>
          <p:cNvSpPr/>
          <p:nvPr/>
        </p:nvSpPr>
        <p:spPr>
          <a:xfrm>
            <a:off x="6324600" y="1643839"/>
            <a:ext cx="5257800" cy="4572000"/>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85543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DF02-1185-4AC7-AEA4-2E1E01DC3C95}"/>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829A4605-96A5-4028-AB34-58D210AFBAEF}"/>
              </a:ext>
            </a:extLst>
          </p:cNvPr>
          <p:cNvSpPr>
            <a:spLocks noGrp="1"/>
          </p:cNvSpPr>
          <p:nvPr>
            <p:ph type="sldNum" sz="quarter" idx="12"/>
          </p:nvPr>
        </p:nvSpPr>
        <p:spPr/>
        <p:txBody>
          <a:bodyPr/>
          <a:lstStyle/>
          <a:p>
            <a:fld id="{DA2A2E6C-CC93-46C0-9D7A-2030A4B9A290}" type="slidenum">
              <a:rPr lang="en-US" smtClean="0"/>
              <a:t>‹#›</a:t>
            </a:fld>
            <a:endParaRPr lang="en-US"/>
          </a:p>
        </p:txBody>
      </p:sp>
      <p:sp>
        <p:nvSpPr>
          <p:cNvPr id="7" name="Content Placeholder 2">
            <a:extLst>
              <a:ext uri="{FF2B5EF4-FFF2-40B4-BE49-F238E27FC236}">
                <a16:creationId xmlns:a16="http://schemas.microsoft.com/office/drawing/2014/main" id="{220D5602-471B-46DB-9174-6F969CD6E387}"/>
              </a:ext>
            </a:extLst>
          </p:cNvPr>
          <p:cNvSpPr>
            <a:spLocks noGrp="1"/>
          </p:cNvSpPr>
          <p:nvPr>
            <p:ph sz="half" idx="1"/>
          </p:nvPr>
        </p:nvSpPr>
        <p:spPr>
          <a:xfrm>
            <a:off x="649252" y="2999075"/>
            <a:ext cx="3383280" cy="3200400"/>
          </a:xfrm>
        </p:spPr>
        <p:txBody>
          <a:bodyPr/>
          <a:lstStyle>
            <a:lvl1pPr marL="0" indent="0" algn="ctr">
              <a:buNone/>
              <a:defRPr>
                <a:solidFill>
                  <a:schemeClr val="tx1"/>
                </a:solidFill>
              </a:defRPr>
            </a:lvl1pPr>
            <a:lvl2pPr marL="457189" indent="0" algn="ctr">
              <a:buNone/>
              <a:defRPr/>
            </a:lvl2pPr>
            <a:lvl3pPr marL="914377" indent="0" algn="ctr">
              <a:buNone/>
              <a:defRPr/>
            </a:lvl3pPr>
            <a:lvl4pPr marL="1371566" indent="0" algn="ctr">
              <a:buNone/>
              <a:defRPr/>
            </a:lvl4pPr>
            <a:lvl5pPr marL="1828754" indent="0" algn="ctr">
              <a:buNone/>
              <a:defRPr/>
            </a:lvl5pPr>
          </a:lstStyle>
          <a:p>
            <a:pPr lvl="0"/>
            <a:r>
              <a:rPr lang="en-US"/>
              <a:t>Click to edit Master text styles</a:t>
            </a:r>
          </a:p>
        </p:txBody>
      </p:sp>
      <p:sp>
        <p:nvSpPr>
          <p:cNvPr id="8" name="Content Placeholder 3">
            <a:extLst>
              <a:ext uri="{FF2B5EF4-FFF2-40B4-BE49-F238E27FC236}">
                <a16:creationId xmlns:a16="http://schemas.microsoft.com/office/drawing/2014/main" id="{079B8C43-7065-4E59-AF64-314C445CDCFB}"/>
              </a:ext>
            </a:extLst>
          </p:cNvPr>
          <p:cNvSpPr>
            <a:spLocks noGrp="1"/>
          </p:cNvSpPr>
          <p:nvPr>
            <p:ph sz="half" idx="2"/>
          </p:nvPr>
        </p:nvSpPr>
        <p:spPr>
          <a:xfrm>
            <a:off x="4404360" y="2999075"/>
            <a:ext cx="3383280" cy="3200400"/>
          </a:xfrm>
        </p:spPr>
        <p:txBody>
          <a:bodyPr/>
          <a:lstStyle>
            <a:lvl1pPr marL="0" indent="0" algn="ctr">
              <a:buNone/>
              <a:defRPr>
                <a:solidFill>
                  <a:schemeClr val="tx1"/>
                </a:solidFill>
              </a:defRPr>
            </a:lvl1pPr>
            <a:lvl2pPr marL="457189" indent="0" algn="ctr">
              <a:buNone/>
              <a:defRPr/>
            </a:lvl2pPr>
            <a:lvl3pPr marL="914377" indent="0" algn="ctr">
              <a:buNone/>
              <a:defRPr/>
            </a:lvl3pPr>
            <a:lvl4pPr marL="1371566" indent="0" algn="ctr">
              <a:buNone/>
              <a:defRPr/>
            </a:lvl4pPr>
            <a:lvl5pPr marL="1828754" indent="0" algn="ctr">
              <a:buNone/>
              <a:defRPr/>
            </a:lvl5pPr>
          </a:lstStyle>
          <a:p>
            <a:pPr lvl="0"/>
            <a:r>
              <a:rPr lang="en-US"/>
              <a:t>Click to edit Master text styles</a:t>
            </a:r>
          </a:p>
        </p:txBody>
      </p:sp>
      <p:sp>
        <p:nvSpPr>
          <p:cNvPr id="9" name="Rectangle 8">
            <a:extLst>
              <a:ext uri="{FF2B5EF4-FFF2-40B4-BE49-F238E27FC236}">
                <a16:creationId xmlns:a16="http://schemas.microsoft.com/office/drawing/2014/main" id="{52C2FA69-3173-4136-A2A6-8F3040E51E83}"/>
              </a:ext>
              <a:ext uri="{C183D7F6-B498-43B3-948B-1728B52AA6E4}">
                <adec:decorative xmlns:adec="http://schemas.microsoft.com/office/drawing/2017/decorative" val="1"/>
              </a:ext>
            </a:extLst>
          </p:cNvPr>
          <p:cNvSpPr/>
          <p:nvPr/>
        </p:nvSpPr>
        <p:spPr>
          <a:xfrm>
            <a:off x="609599" y="2197337"/>
            <a:ext cx="3474720" cy="4114800"/>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06D7CEFC-900D-450D-8364-D0D7675D7AE4}"/>
              </a:ext>
              <a:ext uri="{C183D7F6-B498-43B3-948B-1728B52AA6E4}">
                <adec:decorative xmlns:adec="http://schemas.microsoft.com/office/drawing/2017/decorative" val="1"/>
              </a:ext>
            </a:extLst>
          </p:cNvPr>
          <p:cNvSpPr/>
          <p:nvPr/>
        </p:nvSpPr>
        <p:spPr>
          <a:xfrm>
            <a:off x="4358640" y="2197337"/>
            <a:ext cx="3474720" cy="4114800"/>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a:extLst>
              <a:ext uri="{FF2B5EF4-FFF2-40B4-BE49-F238E27FC236}">
                <a16:creationId xmlns:a16="http://schemas.microsoft.com/office/drawing/2014/main" id="{C38112CA-929B-44C1-9018-122F5E97CC71}"/>
              </a:ext>
              <a:ext uri="{C183D7F6-B498-43B3-948B-1728B52AA6E4}">
                <adec:decorative xmlns:adec="http://schemas.microsoft.com/office/drawing/2017/decorative" val="1"/>
              </a:ext>
            </a:extLst>
          </p:cNvPr>
          <p:cNvSpPr/>
          <p:nvPr/>
        </p:nvSpPr>
        <p:spPr>
          <a:xfrm>
            <a:off x="1740935" y="1520067"/>
            <a:ext cx="1371600" cy="1371600"/>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a:extLst>
              <a:ext uri="{FF2B5EF4-FFF2-40B4-BE49-F238E27FC236}">
                <a16:creationId xmlns:a16="http://schemas.microsoft.com/office/drawing/2014/main" id="{A3ADFC57-BA9D-4E53-8A45-D3DF9B2D5716}"/>
              </a:ext>
              <a:ext uri="{C183D7F6-B498-43B3-948B-1728B52AA6E4}">
                <adec:decorative xmlns:adec="http://schemas.microsoft.com/office/drawing/2017/decorative" val="1"/>
              </a:ext>
            </a:extLst>
          </p:cNvPr>
          <p:cNvSpPr/>
          <p:nvPr/>
        </p:nvSpPr>
        <p:spPr>
          <a:xfrm>
            <a:off x="5410200" y="1520067"/>
            <a:ext cx="1371600" cy="1371600"/>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Content Placeholder 3">
            <a:extLst>
              <a:ext uri="{FF2B5EF4-FFF2-40B4-BE49-F238E27FC236}">
                <a16:creationId xmlns:a16="http://schemas.microsoft.com/office/drawing/2014/main" id="{29746754-679C-4487-A3E1-5118A89FECFD}"/>
              </a:ext>
            </a:extLst>
          </p:cNvPr>
          <p:cNvSpPr>
            <a:spLocks noGrp="1"/>
          </p:cNvSpPr>
          <p:nvPr>
            <p:ph sz="half" idx="15"/>
          </p:nvPr>
        </p:nvSpPr>
        <p:spPr>
          <a:xfrm>
            <a:off x="8153400" y="2993793"/>
            <a:ext cx="3383280" cy="3200400"/>
          </a:xfrm>
        </p:spPr>
        <p:txBody>
          <a:bodyPr/>
          <a:lstStyle>
            <a:lvl1pPr marL="0" indent="0" algn="ctr">
              <a:buNone/>
              <a:defRPr>
                <a:solidFill>
                  <a:schemeClr val="tx1"/>
                </a:solidFill>
              </a:defRPr>
            </a:lvl1pPr>
            <a:lvl2pPr marL="457189" indent="0" algn="ctr">
              <a:buNone/>
              <a:defRPr/>
            </a:lvl2pPr>
            <a:lvl3pPr marL="914377" indent="0" algn="ctr">
              <a:buNone/>
              <a:defRPr/>
            </a:lvl3pPr>
            <a:lvl4pPr marL="1371566" indent="0" algn="ctr">
              <a:buNone/>
              <a:defRPr/>
            </a:lvl4pPr>
            <a:lvl5pPr marL="1828754" indent="0" algn="ctr">
              <a:buNone/>
              <a:defRPr/>
            </a:lvl5pPr>
          </a:lstStyle>
          <a:p>
            <a:pPr lvl="0"/>
            <a:r>
              <a:rPr lang="en-US"/>
              <a:t>Click to edit Master text styles</a:t>
            </a:r>
          </a:p>
        </p:txBody>
      </p:sp>
      <p:sp>
        <p:nvSpPr>
          <p:cNvPr id="16" name="Rectangle 15">
            <a:extLst>
              <a:ext uri="{FF2B5EF4-FFF2-40B4-BE49-F238E27FC236}">
                <a16:creationId xmlns:a16="http://schemas.microsoft.com/office/drawing/2014/main" id="{8ED9F30D-9D09-4ADF-A03E-93640BEE1DBA}"/>
              </a:ext>
              <a:ext uri="{C183D7F6-B498-43B3-948B-1728B52AA6E4}">
                <adec:decorative xmlns:adec="http://schemas.microsoft.com/office/drawing/2017/decorative" val="1"/>
              </a:ext>
            </a:extLst>
          </p:cNvPr>
          <p:cNvSpPr/>
          <p:nvPr/>
        </p:nvSpPr>
        <p:spPr>
          <a:xfrm>
            <a:off x="8107680" y="2192056"/>
            <a:ext cx="3474720" cy="4114800"/>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a:extLst>
              <a:ext uri="{FF2B5EF4-FFF2-40B4-BE49-F238E27FC236}">
                <a16:creationId xmlns:a16="http://schemas.microsoft.com/office/drawing/2014/main" id="{928D9D22-468C-4B58-AD0E-5DD8543B6908}"/>
              </a:ext>
              <a:ext uri="{C183D7F6-B498-43B3-948B-1728B52AA6E4}">
                <adec:decorative xmlns:adec="http://schemas.microsoft.com/office/drawing/2017/decorative" val="1"/>
              </a:ext>
            </a:extLst>
          </p:cNvPr>
          <p:cNvSpPr/>
          <p:nvPr/>
        </p:nvSpPr>
        <p:spPr>
          <a:xfrm>
            <a:off x="9159240" y="1514785"/>
            <a:ext cx="1371600" cy="1371600"/>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843470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hree Items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E55EC-E7E1-417E-8213-67EA0F8B883D}"/>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4455CCFA-6F91-4795-86C4-40AB6A876E80}"/>
              </a:ext>
            </a:extLst>
          </p:cNvPr>
          <p:cNvSpPr>
            <a:spLocks noGrp="1"/>
          </p:cNvSpPr>
          <p:nvPr>
            <p:ph type="sldNum" sz="quarter" idx="12"/>
          </p:nvPr>
        </p:nvSpPr>
        <p:spPr/>
        <p:txBody>
          <a:bodyPr/>
          <a:lstStyle/>
          <a:p>
            <a:fld id="{DA2A2E6C-CC93-46C0-9D7A-2030A4B9A290}" type="slidenum">
              <a:rPr lang="en-US" smtClean="0"/>
              <a:t>‹#›</a:t>
            </a:fld>
            <a:endParaRPr lang="en-US"/>
          </a:p>
        </p:txBody>
      </p:sp>
      <p:cxnSp>
        <p:nvCxnSpPr>
          <p:cNvPr id="8" name="Straight Connector 7">
            <a:extLst>
              <a:ext uri="{FF2B5EF4-FFF2-40B4-BE49-F238E27FC236}">
                <a16:creationId xmlns:a16="http://schemas.microsoft.com/office/drawing/2014/main" id="{A3DA0A81-D020-4DB0-8E90-D0F72528D342}"/>
              </a:ext>
              <a:ext uri="{C183D7F6-B498-43B3-948B-1728B52AA6E4}">
                <adec:decorative xmlns:adec="http://schemas.microsoft.com/office/drawing/2017/decorative" val="1"/>
              </a:ext>
            </a:extLst>
          </p:cNvPr>
          <p:cNvCxnSpPr/>
          <p:nvPr/>
        </p:nvCxnSpPr>
        <p:spPr>
          <a:xfrm>
            <a:off x="2065179" y="1643440"/>
            <a:ext cx="0" cy="13716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72A60CB0-26C8-4C1D-9E24-BDFABDA249FC}"/>
              </a:ext>
            </a:extLst>
          </p:cNvPr>
          <p:cNvSpPr>
            <a:spLocks noGrp="1"/>
          </p:cNvSpPr>
          <p:nvPr>
            <p:ph sz="half" idx="1"/>
          </p:nvPr>
        </p:nvSpPr>
        <p:spPr>
          <a:xfrm>
            <a:off x="2164080" y="1643440"/>
            <a:ext cx="9418320" cy="1371600"/>
          </a:xfrm>
        </p:spPr>
        <p:txBody>
          <a:bodyPr>
            <a:normAutofit/>
          </a:bodyPr>
          <a:lstStyle>
            <a:lvl1pPr marL="0" indent="0" algn="l">
              <a:buNone/>
              <a:defRPr sz="2667">
                <a:solidFill>
                  <a:schemeClr val="tx1"/>
                </a:solidFill>
              </a:defRPr>
            </a:lvl1pPr>
            <a:lvl2pPr marL="457189" indent="0" algn="ctr">
              <a:buNone/>
              <a:defRPr/>
            </a:lvl2pPr>
            <a:lvl3pPr marL="914377" indent="0" algn="ctr">
              <a:buNone/>
              <a:defRPr/>
            </a:lvl3pPr>
            <a:lvl4pPr marL="1371566" indent="0" algn="ctr">
              <a:buNone/>
              <a:defRPr/>
            </a:lvl4pPr>
            <a:lvl5pPr marL="1828754" indent="0" algn="ctr">
              <a:buNone/>
              <a:defRPr/>
            </a:lvl5pPr>
          </a:lstStyle>
          <a:p>
            <a:pPr lvl="0"/>
            <a:r>
              <a:rPr lang="en-US"/>
              <a:t>Click to edit Master text styles</a:t>
            </a:r>
          </a:p>
        </p:txBody>
      </p:sp>
      <p:cxnSp>
        <p:nvCxnSpPr>
          <p:cNvPr id="12" name="Straight Connector 11">
            <a:extLst>
              <a:ext uri="{FF2B5EF4-FFF2-40B4-BE49-F238E27FC236}">
                <a16:creationId xmlns:a16="http://schemas.microsoft.com/office/drawing/2014/main" id="{89F95AA8-12AA-4DCE-8039-4DEC2AF8B509}"/>
              </a:ext>
              <a:ext uri="{C183D7F6-B498-43B3-948B-1728B52AA6E4}">
                <adec:decorative xmlns:adec="http://schemas.microsoft.com/office/drawing/2017/decorative" val="1"/>
              </a:ext>
            </a:extLst>
          </p:cNvPr>
          <p:cNvCxnSpPr/>
          <p:nvPr/>
        </p:nvCxnSpPr>
        <p:spPr>
          <a:xfrm>
            <a:off x="2065179" y="3243211"/>
            <a:ext cx="0" cy="13716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237DC02E-91EA-4561-B7D2-3F61FB72904D}"/>
              </a:ext>
            </a:extLst>
          </p:cNvPr>
          <p:cNvSpPr>
            <a:spLocks noGrp="1"/>
          </p:cNvSpPr>
          <p:nvPr>
            <p:ph sz="half" idx="14"/>
          </p:nvPr>
        </p:nvSpPr>
        <p:spPr>
          <a:xfrm>
            <a:off x="2164080" y="3243211"/>
            <a:ext cx="9418320" cy="1371600"/>
          </a:xfrm>
        </p:spPr>
        <p:txBody>
          <a:bodyPr>
            <a:normAutofit/>
          </a:bodyPr>
          <a:lstStyle>
            <a:lvl1pPr marL="0" indent="0" algn="l">
              <a:buNone/>
              <a:defRPr sz="2667">
                <a:solidFill>
                  <a:schemeClr val="tx1"/>
                </a:solidFill>
              </a:defRPr>
            </a:lvl1pPr>
            <a:lvl2pPr marL="457189" indent="0" algn="ctr">
              <a:buNone/>
              <a:defRPr/>
            </a:lvl2pPr>
            <a:lvl3pPr marL="914377" indent="0" algn="ctr">
              <a:buNone/>
              <a:defRPr/>
            </a:lvl3pPr>
            <a:lvl4pPr marL="1371566" indent="0" algn="ctr">
              <a:buNone/>
              <a:defRPr/>
            </a:lvl4pPr>
            <a:lvl5pPr marL="1828754" indent="0" algn="ctr">
              <a:buNone/>
              <a:defRPr/>
            </a:lvl5pPr>
          </a:lstStyle>
          <a:p>
            <a:pPr lvl="0"/>
            <a:r>
              <a:rPr lang="en-US"/>
              <a:t>Click to edit Master text styles</a:t>
            </a:r>
          </a:p>
        </p:txBody>
      </p:sp>
      <p:cxnSp>
        <p:nvCxnSpPr>
          <p:cNvPr id="15" name="Straight Connector 14">
            <a:extLst>
              <a:ext uri="{FF2B5EF4-FFF2-40B4-BE49-F238E27FC236}">
                <a16:creationId xmlns:a16="http://schemas.microsoft.com/office/drawing/2014/main" id="{B90DA117-02C5-4C07-B85B-64E429008626}"/>
              </a:ext>
              <a:ext uri="{C183D7F6-B498-43B3-948B-1728B52AA6E4}">
                <adec:decorative xmlns:adec="http://schemas.microsoft.com/office/drawing/2017/decorative" val="1"/>
              </a:ext>
            </a:extLst>
          </p:cNvPr>
          <p:cNvCxnSpPr/>
          <p:nvPr/>
        </p:nvCxnSpPr>
        <p:spPr>
          <a:xfrm>
            <a:off x="2065179" y="4842980"/>
            <a:ext cx="0" cy="13716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12F0A2E6-B5FC-4E1E-A380-817D16CEA722}"/>
              </a:ext>
            </a:extLst>
          </p:cNvPr>
          <p:cNvSpPr>
            <a:spLocks noGrp="1"/>
          </p:cNvSpPr>
          <p:nvPr>
            <p:ph sz="half" idx="16"/>
          </p:nvPr>
        </p:nvSpPr>
        <p:spPr>
          <a:xfrm>
            <a:off x="2164080" y="4842980"/>
            <a:ext cx="9418320" cy="1371600"/>
          </a:xfrm>
        </p:spPr>
        <p:txBody>
          <a:bodyPr>
            <a:normAutofit/>
          </a:bodyPr>
          <a:lstStyle>
            <a:lvl1pPr marL="0" indent="0" algn="l">
              <a:buNone/>
              <a:defRPr sz="2667">
                <a:solidFill>
                  <a:schemeClr val="tx1"/>
                </a:solidFill>
              </a:defRPr>
            </a:lvl1pPr>
            <a:lvl2pPr marL="457189" indent="0" algn="ctr">
              <a:buNone/>
              <a:defRPr/>
            </a:lvl2pPr>
            <a:lvl3pPr marL="914377" indent="0" algn="ctr">
              <a:buNone/>
              <a:defRPr/>
            </a:lvl3pPr>
            <a:lvl4pPr marL="1371566" indent="0" algn="ctr">
              <a:buNone/>
              <a:defRPr/>
            </a:lvl4pPr>
            <a:lvl5pPr marL="1828754" indent="0" algn="ctr">
              <a:buNone/>
              <a:defRPr/>
            </a:lvl5pPr>
          </a:lstStyle>
          <a:p>
            <a:pPr lvl="0"/>
            <a:r>
              <a:rPr lang="en-US"/>
              <a:t>Click to edit Master text styles</a:t>
            </a:r>
          </a:p>
        </p:txBody>
      </p:sp>
    </p:spTree>
    <p:extLst>
      <p:ext uri="{BB962C8B-B14F-4D97-AF65-F5344CB8AC3E}">
        <p14:creationId xmlns:p14="http://schemas.microsoft.com/office/powerpoint/2010/main" val="1494851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our item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28267A-5A54-47C7-897C-45B3AA034FDF}"/>
              </a:ext>
              <a:ext uri="{C183D7F6-B498-43B3-948B-1728B52AA6E4}">
                <adec:decorative xmlns:adec="http://schemas.microsoft.com/office/drawing/2017/decorative" val="1"/>
              </a:ext>
            </a:extLst>
          </p:cNvPr>
          <p:cNvSpPr/>
          <p:nvPr/>
        </p:nvSpPr>
        <p:spPr bwMode="gray">
          <a:xfrm>
            <a:off x="381000" y="1696603"/>
            <a:ext cx="3200400" cy="4114800"/>
          </a:xfrm>
          <a:prstGeom prst="rect">
            <a:avLst/>
          </a:prstGeom>
          <a:solidFill>
            <a:schemeClr val="bg1"/>
          </a:solid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640080" rtl="0" eaLnBrk="1" latinLnBrk="0" hangingPunct="1">
              <a:defRPr sz="1300" kern="1200">
                <a:solidFill>
                  <a:schemeClr val="lt1"/>
                </a:solidFill>
                <a:latin typeface="+mn-lt"/>
                <a:ea typeface="+mn-ea"/>
                <a:cs typeface="+mn-cs"/>
              </a:defRPr>
            </a:lvl1pPr>
            <a:lvl2pPr marL="320040" algn="l" defTabSz="640080" rtl="0" eaLnBrk="1" latinLnBrk="0" hangingPunct="1">
              <a:defRPr sz="1300" kern="1200">
                <a:solidFill>
                  <a:schemeClr val="lt1"/>
                </a:solidFill>
                <a:latin typeface="+mn-lt"/>
                <a:ea typeface="+mn-ea"/>
                <a:cs typeface="+mn-cs"/>
              </a:defRPr>
            </a:lvl2pPr>
            <a:lvl3pPr marL="640080" algn="l" defTabSz="640080" rtl="0" eaLnBrk="1" latinLnBrk="0" hangingPunct="1">
              <a:defRPr sz="1300" kern="1200">
                <a:solidFill>
                  <a:schemeClr val="lt1"/>
                </a:solidFill>
                <a:latin typeface="+mn-lt"/>
                <a:ea typeface="+mn-ea"/>
                <a:cs typeface="+mn-cs"/>
              </a:defRPr>
            </a:lvl3pPr>
            <a:lvl4pPr marL="960120" algn="l" defTabSz="640080" rtl="0" eaLnBrk="1" latinLnBrk="0" hangingPunct="1">
              <a:defRPr sz="1300" kern="1200">
                <a:solidFill>
                  <a:schemeClr val="lt1"/>
                </a:solidFill>
                <a:latin typeface="+mn-lt"/>
                <a:ea typeface="+mn-ea"/>
                <a:cs typeface="+mn-cs"/>
              </a:defRPr>
            </a:lvl4pPr>
            <a:lvl5pPr marL="1280160" algn="l" defTabSz="640080" rtl="0" eaLnBrk="1" latinLnBrk="0" hangingPunct="1">
              <a:defRPr sz="1300" kern="1200">
                <a:solidFill>
                  <a:schemeClr val="lt1"/>
                </a:solidFill>
                <a:latin typeface="+mn-lt"/>
                <a:ea typeface="+mn-ea"/>
                <a:cs typeface="+mn-cs"/>
              </a:defRPr>
            </a:lvl5pPr>
            <a:lvl6pPr marL="1600200" algn="l" defTabSz="640080" rtl="0" eaLnBrk="1" latinLnBrk="0" hangingPunct="1">
              <a:defRPr sz="1300" kern="1200">
                <a:solidFill>
                  <a:schemeClr val="lt1"/>
                </a:solidFill>
                <a:latin typeface="+mn-lt"/>
                <a:ea typeface="+mn-ea"/>
                <a:cs typeface="+mn-cs"/>
              </a:defRPr>
            </a:lvl6pPr>
            <a:lvl7pPr marL="1920240" algn="l" defTabSz="640080" rtl="0" eaLnBrk="1" latinLnBrk="0" hangingPunct="1">
              <a:defRPr sz="1300" kern="1200">
                <a:solidFill>
                  <a:schemeClr val="lt1"/>
                </a:solidFill>
                <a:latin typeface="+mn-lt"/>
                <a:ea typeface="+mn-ea"/>
                <a:cs typeface="+mn-cs"/>
              </a:defRPr>
            </a:lvl7pPr>
            <a:lvl8pPr marL="2240280" algn="l" defTabSz="640080" rtl="0" eaLnBrk="1" latinLnBrk="0" hangingPunct="1">
              <a:defRPr sz="1300" kern="1200">
                <a:solidFill>
                  <a:schemeClr val="lt1"/>
                </a:solidFill>
                <a:latin typeface="+mn-lt"/>
                <a:ea typeface="+mn-ea"/>
                <a:cs typeface="+mn-cs"/>
              </a:defRPr>
            </a:lvl8pPr>
            <a:lvl9pPr marL="2560320" algn="l" defTabSz="640080" rtl="0" eaLnBrk="1" latinLnBrk="0" hangingPunct="1">
              <a:defRPr sz="1300" kern="1200">
                <a:solidFill>
                  <a:schemeClr val="lt1"/>
                </a:solidFill>
                <a:latin typeface="+mn-lt"/>
                <a:ea typeface="+mn-ea"/>
                <a:cs typeface="+mn-cs"/>
              </a:defRPr>
            </a:lvl9pPr>
          </a:lstStyle>
          <a:p>
            <a:pPr algn="ctr">
              <a:spcBef>
                <a:spcPts val="315"/>
              </a:spcBef>
            </a:pPr>
            <a:endParaRPr lang="en-US" sz="600">
              <a:solidFill>
                <a:srgbClr val="FFFFFF"/>
              </a:solidFill>
            </a:endParaRPr>
          </a:p>
        </p:txBody>
      </p:sp>
      <p:sp>
        <p:nvSpPr>
          <p:cNvPr id="8" name="Rectangle 7">
            <a:extLst>
              <a:ext uri="{FF2B5EF4-FFF2-40B4-BE49-F238E27FC236}">
                <a16:creationId xmlns:a16="http://schemas.microsoft.com/office/drawing/2014/main" id="{B0683D42-E778-48B1-8D2D-545F28D3449D}"/>
              </a:ext>
              <a:ext uri="{C183D7F6-B498-43B3-948B-1728B52AA6E4}">
                <adec:decorative xmlns:adec="http://schemas.microsoft.com/office/drawing/2017/decorative" val="1"/>
              </a:ext>
            </a:extLst>
          </p:cNvPr>
          <p:cNvSpPr/>
          <p:nvPr/>
        </p:nvSpPr>
        <p:spPr bwMode="gray">
          <a:xfrm>
            <a:off x="3127215" y="2091160"/>
            <a:ext cx="3200400" cy="4114800"/>
          </a:xfrm>
          <a:prstGeom prst="rect">
            <a:avLst/>
          </a:prstGeom>
          <a:solidFill>
            <a:schemeClr val="bg1"/>
          </a:solid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640080" rtl="0" eaLnBrk="1" latinLnBrk="0" hangingPunct="1">
              <a:defRPr sz="1300" kern="1200">
                <a:solidFill>
                  <a:schemeClr val="lt1"/>
                </a:solidFill>
                <a:latin typeface="+mn-lt"/>
                <a:ea typeface="+mn-ea"/>
                <a:cs typeface="+mn-cs"/>
              </a:defRPr>
            </a:lvl1pPr>
            <a:lvl2pPr marL="320040" algn="l" defTabSz="640080" rtl="0" eaLnBrk="1" latinLnBrk="0" hangingPunct="1">
              <a:defRPr sz="1300" kern="1200">
                <a:solidFill>
                  <a:schemeClr val="lt1"/>
                </a:solidFill>
                <a:latin typeface="+mn-lt"/>
                <a:ea typeface="+mn-ea"/>
                <a:cs typeface="+mn-cs"/>
              </a:defRPr>
            </a:lvl2pPr>
            <a:lvl3pPr marL="640080" algn="l" defTabSz="640080" rtl="0" eaLnBrk="1" latinLnBrk="0" hangingPunct="1">
              <a:defRPr sz="1300" kern="1200">
                <a:solidFill>
                  <a:schemeClr val="lt1"/>
                </a:solidFill>
                <a:latin typeface="+mn-lt"/>
                <a:ea typeface="+mn-ea"/>
                <a:cs typeface="+mn-cs"/>
              </a:defRPr>
            </a:lvl3pPr>
            <a:lvl4pPr marL="960120" algn="l" defTabSz="640080" rtl="0" eaLnBrk="1" latinLnBrk="0" hangingPunct="1">
              <a:defRPr sz="1300" kern="1200">
                <a:solidFill>
                  <a:schemeClr val="lt1"/>
                </a:solidFill>
                <a:latin typeface="+mn-lt"/>
                <a:ea typeface="+mn-ea"/>
                <a:cs typeface="+mn-cs"/>
              </a:defRPr>
            </a:lvl4pPr>
            <a:lvl5pPr marL="1280160" algn="l" defTabSz="640080" rtl="0" eaLnBrk="1" latinLnBrk="0" hangingPunct="1">
              <a:defRPr sz="1300" kern="1200">
                <a:solidFill>
                  <a:schemeClr val="lt1"/>
                </a:solidFill>
                <a:latin typeface="+mn-lt"/>
                <a:ea typeface="+mn-ea"/>
                <a:cs typeface="+mn-cs"/>
              </a:defRPr>
            </a:lvl5pPr>
            <a:lvl6pPr marL="1600200" algn="l" defTabSz="640080" rtl="0" eaLnBrk="1" latinLnBrk="0" hangingPunct="1">
              <a:defRPr sz="1300" kern="1200">
                <a:solidFill>
                  <a:schemeClr val="lt1"/>
                </a:solidFill>
                <a:latin typeface="+mn-lt"/>
                <a:ea typeface="+mn-ea"/>
                <a:cs typeface="+mn-cs"/>
              </a:defRPr>
            </a:lvl6pPr>
            <a:lvl7pPr marL="1920240" algn="l" defTabSz="640080" rtl="0" eaLnBrk="1" latinLnBrk="0" hangingPunct="1">
              <a:defRPr sz="1300" kern="1200">
                <a:solidFill>
                  <a:schemeClr val="lt1"/>
                </a:solidFill>
                <a:latin typeface="+mn-lt"/>
                <a:ea typeface="+mn-ea"/>
                <a:cs typeface="+mn-cs"/>
              </a:defRPr>
            </a:lvl7pPr>
            <a:lvl8pPr marL="2240280" algn="l" defTabSz="640080" rtl="0" eaLnBrk="1" latinLnBrk="0" hangingPunct="1">
              <a:defRPr sz="1300" kern="1200">
                <a:solidFill>
                  <a:schemeClr val="lt1"/>
                </a:solidFill>
                <a:latin typeface="+mn-lt"/>
                <a:ea typeface="+mn-ea"/>
                <a:cs typeface="+mn-cs"/>
              </a:defRPr>
            </a:lvl8pPr>
            <a:lvl9pPr marL="2560320" algn="l" defTabSz="640080" rtl="0" eaLnBrk="1" latinLnBrk="0" hangingPunct="1">
              <a:defRPr sz="1300" kern="1200">
                <a:solidFill>
                  <a:schemeClr val="lt1"/>
                </a:solidFill>
                <a:latin typeface="+mn-lt"/>
                <a:ea typeface="+mn-ea"/>
                <a:cs typeface="+mn-cs"/>
              </a:defRPr>
            </a:lvl9pPr>
          </a:lstStyle>
          <a:p>
            <a:pPr algn="ctr">
              <a:spcBef>
                <a:spcPts val="315"/>
              </a:spcBef>
            </a:pPr>
            <a:endParaRPr lang="en-US" sz="600">
              <a:solidFill>
                <a:srgbClr val="FFFFFF"/>
              </a:solidFill>
            </a:endParaRPr>
          </a:p>
        </p:txBody>
      </p:sp>
      <p:sp>
        <p:nvSpPr>
          <p:cNvPr id="9" name="Rectangle 8">
            <a:extLst>
              <a:ext uri="{FF2B5EF4-FFF2-40B4-BE49-F238E27FC236}">
                <a16:creationId xmlns:a16="http://schemas.microsoft.com/office/drawing/2014/main" id="{0647D6FD-1398-4E25-8A34-B39609627185}"/>
              </a:ext>
              <a:ext uri="{C183D7F6-B498-43B3-948B-1728B52AA6E4}">
                <adec:decorative xmlns:adec="http://schemas.microsoft.com/office/drawing/2017/decorative" val="1"/>
              </a:ext>
            </a:extLst>
          </p:cNvPr>
          <p:cNvSpPr/>
          <p:nvPr/>
        </p:nvSpPr>
        <p:spPr bwMode="gray">
          <a:xfrm>
            <a:off x="5873427" y="1696603"/>
            <a:ext cx="3200400" cy="4114800"/>
          </a:xfrm>
          <a:prstGeom prst="rect">
            <a:avLst/>
          </a:prstGeom>
          <a:solidFill>
            <a:schemeClr val="bg1"/>
          </a:solid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640080" rtl="0" eaLnBrk="1" latinLnBrk="0" hangingPunct="1">
              <a:defRPr sz="1300" kern="1200">
                <a:solidFill>
                  <a:schemeClr val="lt1"/>
                </a:solidFill>
                <a:latin typeface="+mn-lt"/>
                <a:ea typeface="+mn-ea"/>
                <a:cs typeface="+mn-cs"/>
              </a:defRPr>
            </a:lvl1pPr>
            <a:lvl2pPr marL="320040" algn="l" defTabSz="640080" rtl="0" eaLnBrk="1" latinLnBrk="0" hangingPunct="1">
              <a:defRPr sz="1300" kern="1200">
                <a:solidFill>
                  <a:schemeClr val="lt1"/>
                </a:solidFill>
                <a:latin typeface="+mn-lt"/>
                <a:ea typeface="+mn-ea"/>
                <a:cs typeface="+mn-cs"/>
              </a:defRPr>
            </a:lvl2pPr>
            <a:lvl3pPr marL="640080" algn="l" defTabSz="640080" rtl="0" eaLnBrk="1" latinLnBrk="0" hangingPunct="1">
              <a:defRPr sz="1300" kern="1200">
                <a:solidFill>
                  <a:schemeClr val="lt1"/>
                </a:solidFill>
                <a:latin typeface="+mn-lt"/>
                <a:ea typeface="+mn-ea"/>
                <a:cs typeface="+mn-cs"/>
              </a:defRPr>
            </a:lvl3pPr>
            <a:lvl4pPr marL="960120" algn="l" defTabSz="640080" rtl="0" eaLnBrk="1" latinLnBrk="0" hangingPunct="1">
              <a:defRPr sz="1300" kern="1200">
                <a:solidFill>
                  <a:schemeClr val="lt1"/>
                </a:solidFill>
                <a:latin typeface="+mn-lt"/>
                <a:ea typeface="+mn-ea"/>
                <a:cs typeface="+mn-cs"/>
              </a:defRPr>
            </a:lvl4pPr>
            <a:lvl5pPr marL="1280160" algn="l" defTabSz="640080" rtl="0" eaLnBrk="1" latinLnBrk="0" hangingPunct="1">
              <a:defRPr sz="1300" kern="1200">
                <a:solidFill>
                  <a:schemeClr val="lt1"/>
                </a:solidFill>
                <a:latin typeface="+mn-lt"/>
                <a:ea typeface="+mn-ea"/>
                <a:cs typeface="+mn-cs"/>
              </a:defRPr>
            </a:lvl5pPr>
            <a:lvl6pPr marL="1600200" algn="l" defTabSz="640080" rtl="0" eaLnBrk="1" latinLnBrk="0" hangingPunct="1">
              <a:defRPr sz="1300" kern="1200">
                <a:solidFill>
                  <a:schemeClr val="lt1"/>
                </a:solidFill>
                <a:latin typeface="+mn-lt"/>
                <a:ea typeface="+mn-ea"/>
                <a:cs typeface="+mn-cs"/>
              </a:defRPr>
            </a:lvl6pPr>
            <a:lvl7pPr marL="1920240" algn="l" defTabSz="640080" rtl="0" eaLnBrk="1" latinLnBrk="0" hangingPunct="1">
              <a:defRPr sz="1300" kern="1200">
                <a:solidFill>
                  <a:schemeClr val="lt1"/>
                </a:solidFill>
                <a:latin typeface="+mn-lt"/>
                <a:ea typeface="+mn-ea"/>
                <a:cs typeface="+mn-cs"/>
              </a:defRPr>
            </a:lvl7pPr>
            <a:lvl8pPr marL="2240280" algn="l" defTabSz="640080" rtl="0" eaLnBrk="1" latinLnBrk="0" hangingPunct="1">
              <a:defRPr sz="1300" kern="1200">
                <a:solidFill>
                  <a:schemeClr val="lt1"/>
                </a:solidFill>
                <a:latin typeface="+mn-lt"/>
                <a:ea typeface="+mn-ea"/>
                <a:cs typeface="+mn-cs"/>
              </a:defRPr>
            </a:lvl8pPr>
            <a:lvl9pPr marL="2560320" algn="l" defTabSz="640080" rtl="0" eaLnBrk="1" latinLnBrk="0" hangingPunct="1">
              <a:defRPr sz="1300" kern="1200">
                <a:solidFill>
                  <a:schemeClr val="lt1"/>
                </a:solidFill>
                <a:latin typeface="+mn-lt"/>
                <a:ea typeface="+mn-ea"/>
                <a:cs typeface="+mn-cs"/>
              </a:defRPr>
            </a:lvl9pPr>
          </a:lstStyle>
          <a:p>
            <a:pPr algn="ctr">
              <a:spcBef>
                <a:spcPts val="315"/>
              </a:spcBef>
            </a:pPr>
            <a:endParaRPr lang="en-US" sz="600">
              <a:solidFill>
                <a:srgbClr val="FFFFFF"/>
              </a:solidFill>
            </a:endParaRPr>
          </a:p>
        </p:txBody>
      </p:sp>
      <p:sp>
        <p:nvSpPr>
          <p:cNvPr id="10" name="Rectangle 9">
            <a:extLst>
              <a:ext uri="{FF2B5EF4-FFF2-40B4-BE49-F238E27FC236}">
                <a16:creationId xmlns:a16="http://schemas.microsoft.com/office/drawing/2014/main" id="{4E3580EE-A101-4FEC-89C2-38FD3673F2D1}"/>
              </a:ext>
              <a:ext uri="{C183D7F6-B498-43B3-948B-1728B52AA6E4}">
                <adec:decorative xmlns:adec="http://schemas.microsoft.com/office/drawing/2017/decorative" val="1"/>
              </a:ext>
            </a:extLst>
          </p:cNvPr>
          <p:cNvSpPr/>
          <p:nvPr/>
        </p:nvSpPr>
        <p:spPr bwMode="gray">
          <a:xfrm>
            <a:off x="8610600" y="2091160"/>
            <a:ext cx="3200400" cy="4114800"/>
          </a:xfrm>
          <a:prstGeom prst="rect">
            <a:avLst/>
          </a:prstGeom>
          <a:solidFill>
            <a:schemeClr val="bg1"/>
          </a:solid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640080" rtl="0" eaLnBrk="1" latinLnBrk="0" hangingPunct="1">
              <a:defRPr sz="1300" kern="1200">
                <a:solidFill>
                  <a:schemeClr val="lt1"/>
                </a:solidFill>
                <a:latin typeface="+mn-lt"/>
                <a:ea typeface="+mn-ea"/>
                <a:cs typeface="+mn-cs"/>
              </a:defRPr>
            </a:lvl1pPr>
            <a:lvl2pPr marL="320040" algn="l" defTabSz="640080" rtl="0" eaLnBrk="1" latinLnBrk="0" hangingPunct="1">
              <a:defRPr sz="1300" kern="1200">
                <a:solidFill>
                  <a:schemeClr val="lt1"/>
                </a:solidFill>
                <a:latin typeface="+mn-lt"/>
                <a:ea typeface="+mn-ea"/>
                <a:cs typeface="+mn-cs"/>
              </a:defRPr>
            </a:lvl2pPr>
            <a:lvl3pPr marL="640080" algn="l" defTabSz="640080" rtl="0" eaLnBrk="1" latinLnBrk="0" hangingPunct="1">
              <a:defRPr sz="1300" kern="1200">
                <a:solidFill>
                  <a:schemeClr val="lt1"/>
                </a:solidFill>
                <a:latin typeface="+mn-lt"/>
                <a:ea typeface="+mn-ea"/>
                <a:cs typeface="+mn-cs"/>
              </a:defRPr>
            </a:lvl3pPr>
            <a:lvl4pPr marL="960120" algn="l" defTabSz="640080" rtl="0" eaLnBrk="1" latinLnBrk="0" hangingPunct="1">
              <a:defRPr sz="1300" kern="1200">
                <a:solidFill>
                  <a:schemeClr val="lt1"/>
                </a:solidFill>
                <a:latin typeface="+mn-lt"/>
                <a:ea typeface="+mn-ea"/>
                <a:cs typeface="+mn-cs"/>
              </a:defRPr>
            </a:lvl4pPr>
            <a:lvl5pPr marL="1280160" algn="l" defTabSz="640080" rtl="0" eaLnBrk="1" latinLnBrk="0" hangingPunct="1">
              <a:defRPr sz="1300" kern="1200">
                <a:solidFill>
                  <a:schemeClr val="lt1"/>
                </a:solidFill>
                <a:latin typeface="+mn-lt"/>
                <a:ea typeface="+mn-ea"/>
                <a:cs typeface="+mn-cs"/>
              </a:defRPr>
            </a:lvl5pPr>
            <a:lvl6pPr marL="1600200" algn="l" defTabSz="640080" rtl="0" eaLnBrk="1" latinLnBrk="0" hangingPunct="1">
              <a:defRPr sz="1300" kern="1200">
                <a:solidFill>
                  <a:schemeClr val="lt1"/>
                </a:solidFill>
                <a:latin typeface="+mn-lt"/>
                <a:ea typeface="+mn-ea"/>
                <a:cs typeface="+mn-cs"/>
              </a:defRPr>
            </a:lvl6pPr>
            <a:lvl7pPr marL="1920240" algn="l" defTabSz="640080" rtl="0" eaLnBrk="1" latinLnBrk="0" hangingPunct="1">
              <a:defRPr sz="1300" kern="1200">
                <a:solidFill>
                  <a:schemeClr val="lt1"/>
                </a:solidFill>
                <a:latin typeface="+mn-lt"/>
                <a:ea typeface="+mn-ea"/>
                <a:cs typeface="+mn-cs"/>
              </a:defRPr>
            </a:lvl7pPr>
            <a:lvl8pPr marL="2240280" algn="l" defTabSz="640080" rtl="0" eaLnBrk="1" latinLnBrk="0" hangingPunct="1">
              <a:defRPr sz="1300" kern="1200">
                <a:solidFill>
                  <a:schemeClr val="lt1"/>
                </a:solidFill>
                <a:latin typeface="+mn-lt"/>
                <a:ea typeface="+mn-ea"/>
                <a:cs typeface="+mn-cs"/>
              </a:defRPr>
            </a:lvl8pPr>
            <a:lvl9pPr marL="2560320" algn="l" defTabSz="640080" rtl="0" eaLnBrk="1" latinLnBrk="0" hangingPunct="1">
              <a:defRPr sz="1300" kern="1200">
                <a:solidFill>
                  <a:schemeClr val="lt1"/>
                </a:solidFill>
                <a:latin typeface="+mn-lt"/>
                <a:ea typeface="+mn-ea"/>
                <a:cs typeface="+mn-cs"/>
              </a:defRPr>
            </a:lvl9pPr>
          </a:lstStyle>
          <a:p>
            <a:pPr algn="ctr">
              <a:spcBef>
                <a:spcPts val="315"/>
              </a:spcBef>
            </a:pPr>
            <a:endParaRPr lang="en-US" sz="600">
              <a:solidFill>
                <a:srgbClr val="FFFFFF"/>
              </a:solidFill>
            </a:endParaRPr>
          </a:p>
        </p:txBody>
      </p:sp>
      <p:sp>
        <p:nvSpPr>
          <p:cNvPr id="2" name="Title 1">
            <a:extLst>
              <a:ext uri="{FF2B5EF4-FFF2-40B4-BE49-F238E27FC236}">
                <a16:creationId xmlns:a16="http://schemas.microsoft.com/office/drawing/2014/main" id="{3EB58815-D603-40D4-B4BA-7C4AD4321187}"/>
              </a:ext>
            </a:extLst>
          </p:cNvPr>
          <p:cNvSpPr>
            <a:spLocks noGrp="1"/>
          </p:cNvSpPr>
          <p:nvPr>
            <p:ph type="title"/>
          </p:nvPr>
        </p:nvSpPr>
        <p:spPr/>
        <p:txBody>
          <a:bodyPr/>
          <a:lstStyle/>
          <a:p>
            <a:r>
              <a:rPr lang="en-US"/>
              <a:t>Click to edit Master title style</a:t>
            </a:r>
          </a:p>
        </p:txBody>
      </p:sp>
      <p:sp>
        <p:nvSpPr>
          <p:cNvPr id="14" name="Content Placeholder 2">
            <a:extLst>
              <a:ext uri="{FF2B5EF4-FFF2-40B4-BE49-F238E27FC236}">
                <a16:creationId xmlns:a16="http://schemas.microsoft.com/office/drawing/2014/main" id="{B846F9C2-3A07-4027-8E3F-F573EAEBAFCD}"/>
              </a:ext>
            </a:extLst>
          </p:cNvPr>
          <p:cNvSpPr>
            <a:spLocks noGrp="1"/>
          </p:cNvSpPr>
          <p:nvPr>
            <p:ph sz="half" idx="1"/>
          </p:nvPr>
        </p:nvSpPr>
        <p:spPr>
          <a:xfrm>
            <a:off x="490631" y="2486169"/>
            <a:ext cx="2560320" cy="3200400"/>
          </a:xfrm>
        </p:spPr>
        <p:txBody>
          <a:bodyPr>
            <a:normAutofit/>
          </a:bodyPr>
          <a:lstStyle>
            <a:lvl1pPr marL="0" indent="0" algn="l">
              <a:spcBef>
                <a:spcPts val="0"/>
              </a:spcBef>
              <a:buNone/>
              <a:defRPr sz="2667">
                <a:solidFill>
                  <a:schemeClr val="tx1"/>
                </a:solidFill>
              </a:defRPr>
            </a:lvl1pPr>
            <a:lvl2pPr marL="457189" indent="0" algn="ctr">
              <a:buNone/>
              <a:defRPr/>
            </a:lvl2pPr>
            <a:lvl3pPr marL="914377" indent="0" algn="ctr">
              <a:buNone/>
              <a:defRPr/>
            </a:lvl3pPr>
            <a:lvl4pPr marL="1371566" indent="0" algn="ctr">
              <a:buNone/>
              <a:defRPr/>
            </a:lvl4pPr>
            <a:lvl5pPr marL="1828754" indent="0" algn="ctr">
              <a:buNone/>
              <a:defRPr/>
            </a:lvl5pPr>
          </a:lstStyle>
          <a:p>
            <a:pPr lvl="0"/>
            <a:r>
              <a:rPr lang="en-US"/>
              <a:t>Click to edit Master text styles</a:t>
            </a:r>
          </a:p>
        </p:txBody>
      </p:sp>
      <p:sp>
        <p:nvSpPr>
          <p:cNvPr id="15" name="Content Placeholder 3">
            <a:extLst>
              <a:ext uri="{FF2B5EF4-FFF2-40B4-BE49-F238E27FC236}">
                <a16:creationId xmlns:a16="http://schemas.microsoft.com/office/drawing/2014/main" id="{617A7CCB-4A4B-428A-943E-C999FCE7DAC7}"/>
              </a:ext>
            </a:extLst>
          </p:cNvPr>
          <p:cNvSpPr>
            <a:spLocks noGrp="1"/>
          </p:cNvSpPr>
          <p:nvPr>
            <p:ph sz="half" idx="2"/>
          </p:nvPr>
        </p:nvSpPr>
        <p:spPr>
          <a:xfrm>
            <a:off x="3236845" y="2868255"/>
            <a:ext cx="2560320" cy="3200400"/>
          </a:xfrm>
        </p:spPr>
        <p:txBody>
          <a:bodyPr>
            <a:normAutofit/>
          </a:bodyPr>
          <a:lstStyle>
            <a:lvl1pPr marL="0" indent="0" algn="l">
              <a:spcBef>
                <a:spcPts val="0"/>
              </a:spcBef>
              <a:buNone/>
              <a:defRPr sz="2667">
                <a:solidFill>
                  <a:schemeClr val="tx1"/>
                </a:solidFill>
              </a:defRPr>
            </a:lvl1pPr>
            <a:lvl2pPr marL="457189" indent="0" algn="ctr">
              <a:buNone/>
              <a:defRPr/>
            </a:lvl2pPr>
            <a:lvl3pPr marL="914377" indent="0" algn="ctr">
              <a:buNone/>
              <a:defRPr/>
            </a:lvl3pPr>
            <a:lvl4pPr marL="1371566" indent="0" algn="ctr">
              <a:buNone/>
              <a:defRPr/>
            </a:lvl4pPr>
            <a:lvl5pPr marL="1828754" indent="0" algn="ctr">
              <a:buNone/>
              <a:defRPr/>
            </a:lvl5pPr>
          </a:lstStyle>
          <a:p>
            <a:pPr lvl="0"/>
            <a:r>
              <a:rPr lang="en-US"/>
              <a:t>Click to edit Master text styles</a:t>
            </a:r>
          </a:p>
        </p:txBody>
      </p:sp>
      <p:sp>
        <p:nvSpPr>
          <p:cNvPr id="16" name="Content Placeholder 3">
            <a:extLst>
              <a:ext uri="{FF2B5EF4-FFF2-40B4-BE49-F238E27FC236}">
                <a16:creationId xmlns:a16="http://schemas.microsoft.com/office/drawing/2014/main" id="{A81A8B70-CFE2-41AD-8D38-B1F86963C5FA}"/>
              </a:ext>
            </a:extLst>
          </p:cNvPr>
          <p:cNvSpPr>
            <a:spLocks noGrp="1"/>
          </p:cNvSpPr>
          <p:nvPr>
            <p:ph sz="half" idx="15"/>
          </p:nvPr>
        </p:nvSpPr>
        <p:spPr>
          <a:xfrm>
            <a:off x="5974825" y="2486169"/>
            <a:ext cx="2560320" cy="3200400"/>
          </a:xfrm>
        </p:spPr>
        <p:txBody>
          <a:bodyPr>
            <a:normAutofit/>
          </a:bodyPr>
          <a:lstStyle>
            <a:lvl1pPr marL="0" indent="0" algn="l">
              <a:spcBef>
                <a:spcPts val="0"/>
              </a:spcBef>
              <a:buNone/>
              <a:defRPr sz="2667">
                <a:solidFill>
                  <a:schemeClr val="tx1"/>
                </a:solidFill>
              </a:defRPr>
            </a:lvl1pPr>
            <a:lvl2pPr marL="457189" indent="0" algn="ctr">
              <a:buNone/>
              <a:defRPr/>
            </a:lvl2pPr>
            <a:lvl3pPr marL="914377" indent="0" algn="ctr">
              <a:buNone/>
              <a:defRPr/>
            </a:lvl3pPr>
            <a:lvl4pPr marL="1371566" indent="0" algn="ctr">
              <a:buNone/>
              <a:defRPr/>
            </a:lvl4pPr>
            <a:lvl5pPr marL="1828754" indent="0" algn="ctr">
              <a:buNone/>
              <a:defRPr/>
            </a:lvl5pPr>
          </a:lstStyle>
          <a:p>
            <a:pPr lvl="0"/>
            <a:r>
              <a:rPr lang="en-US"/>
              <a:t>Click to edit Master text styles</a:t>
            </a:r>
          </a:p>
        </p:txBody>
      </p:sp>
      <p:sp>
        <p:nvSpPr>
          <p:cNvPr id="17" name="Content Placeholder 3">
            <a:extLst>
              <a:ext uri="{FF2B5EF4-FFF2-40B4-BE49-F238E27FC236}">
                <a16:creationId xmlns:a16="http://schemas.microsoft.com/office/drawing/2014/main" id="{011D0624-8092-4555-B966-76E2BFB462EA}"/>
              </a:ext>
            </a:extLst>
          </p:cNvPr>
          <p:cNvSpPr>
            <a:spLocks noGrp="1"/>
          </p:cNvSpPr>
          <p:nvPr>
            <p:ph sz="half" idx="16"/>
          </p:nvPr>
        </p:nvSpPr>
        <p:spPr>
          <a:xfrm>
            <a:off x="8707695" y="2892700"/>
            <a:ext cx="3017520" cy="3200400"/>
          </a:xfrm>
        </p:spPr>
        <p:txBody>
          <a:bodyPr>
            <a:normAutofit/>
          </a:bodyPr>
          <a:lstStyle>
            <a:lvl1pPr marL="0" indent="0" algn="l">
              <a:spcBef>
                <a:spcPts val="0"/>
              </a:spcBef>
              <a:buNone/>
              <a:defRPr sz="2667">
                <a:solidFill>
                  <a:schemeClr val="tx1"/>
                </a:solidFill>
              </a:defRPr>
            </a:lvl1pPr>
            <a:lvl2pPr marL="457189" indent="0" algn="ctr">
              <a:buNone/>
              <a:defRPr/>
            </a:lvl2pPr>
            <a:lvl3pPr marL="914377" indent="0" algn="ctr">
              <a:buNone/>
              <a:defRPr/>
            </a:lvl3pPr>
            <a:lvl4pPr marL="1371566" indent="0" algn="ctr">
              <a:buNone/>
              <a:defRPr/>
            </a:lvl4pPr>
            <a:lvl5pPr marL="1828754" indent="0" algn="ctr">
              <a:buNone/>
              <a:defRPr/>
            </a:lvl5pPr>
          </a:lstStyle>
          <a:p>
            <a:pPr lvl="0"/>
            <a:r>
              <a:rPr lang="en-US"/>
              <a:t>Click to edit Master text styles</a:t>
            </a:r>
          </a:p>
        </p:txBody>
      </p:sp>
      <p:sp>
        <p:nvSpPr>
          <p:cNvPr id="5" name="Slide Number Placeholder 4">
            <a:extLst>
              <a:ext uri="{FF2B5EF4-FFF2-40B4-BE49-F238E27FC236}">
                <a16:creationId xmlns:a16="http://schemas.microsoft.com/office/drawing/2014/main" id="{33828633-E1F8-485B-AC90-1F74F500279F}"/>
              </a:ext>
            </a:extLst>
          </p:cNvPr>
          <p:cNvSpPr>
            <a:spLocks noGrp="1"/>
          </p:cNvSpPr>
          <p:nvPr>
            <p:ph type="sldNum" sz="quarter" idx="12"/>
          </p:nvPr>
        </p:nvSpPr>
        <p:spPr/>
        <p:txBody>
          <a:bodyPr/>
          <a:lstStyle/>
          <a:p>
            <a:fld id="{DA2A2E6C-CC93-46C0-9D7A-2030A4B9A290}" type="slidenum">
              <a:rPr lang="en-US" smtClean="0"/>
              <a:t>‹#›</a:t>
            </a:fld>
            <a:endParaRPr lang="en-US"/>
          </a:p>
        </p:txBody>
      </p:sp>
    </p:spTree>
    <p:extLst>
      <p:ext uri="{BB962C8B-B14F-4D97-AF65-F5344CB8AC3E}">
        <p14:creationId xmlns:p14="http://schemas.microsoft.com/office/powerpoint/2010/main" val="1377589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1027" name="Rectangle 2" title="H1"/>
          <p:cNvSpPr>
            <a:spLocks noGrp="1" noChangeArrowheads="1"/>
          </p:cNvSpPr>
          <p:nvPr>
            <p:ph type="title"/>
          </p:nvPr>
        </p:nvSpPr>
        <p:spPr bwMode="auto">
          <a:xfrm>
            <a:off x="609600" y="21203"/>
            <a:ext cx="9387840" cy="12954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14" title="H2"/>
          <p:cNvSpPr>
            <a:spLocks noGrp="1" noChangeArrowheads="1"/>
          </p:cNvSpPr>
          <p:nvPr>
            <p:ph type="body" idx="1"/>
          </p:nvPr>
        </p:nvSpPr>
        <p:spPr bwMode="auto">
          <a:xfrm>
            <a:off x="609600" y="1701800"/>
            <a:ext cx="10972800" cy="421809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p:cNvSpPr>
            <a:spLocks noGrp="1"/>
          </p:cNvSpPr>
          <p:nvPr>
            <p:ph type="sldNum" sz="quarter" idx="4"/>
          </p:nvPr>
        </p:nvSpPr>
        <p:spPr>
          <a:xfrm>
            <a:off x="8839200" y="6326294"/>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DA2A2E6C-CC93-46C0-9D7A-2030A4B9A290}" type="slidenum">
              <a:rPr lang="en-US" smtClean="0"/>
              <a:t>‹#›</a:t>
            </a:fld>
            <a:endParaRPr lang="en-US"/>
          </a:p>
        </p:txBody>
      </p:sp>
    </p:spTree>
    <p:extLst>
      <p:ext uri="{BB962C8B-B14F-4D97-AF65-F5344CB8AC3E}">
        <p14:creationId xmlns:p14="http://schemas.microsoft.com/office/powerpoint/2010/main" val="6318532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Lst>
  <p:hf hdr="0" ftr="0" dt="0"/>
  <p:txStyles>
    <p:titleStyle>
      <a:lvl1pPr algn="l" rtl="0" eaLnBrk="1" fontAlgn="base" hangingPunct="1">
        <a:lnSpc>
          <a:spcPct val="100000"/>
        </a:lnSpc>
        <a:spcBef>
          <a:spcPct val="0"/>
        </a:spcBef>
        <a:spcAft>
          <a:spcPct val="0"/>
        </a:spcAft>
        <a:defRPr sz="4267">
          <a:solidFill>
            <a:schemeClr val="tx2"/>
          </a:solidFill>
          <a:latin typeface="+mj-lt"/>
          <a:ea typeface="+mj-ea"/>
          <a:cs typeface="+mj-cs"/>
        </a:defRPr>
      </a:lvl1pPr>
      <a:lvl2pPr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2pPr>
      <a:lvl3pPr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3pPr>
      <a:lvl4pPr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4pPr>
      <a:lvl5pPr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5pPr>
      <a:lvl6pPr marL="609570"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6pPr>
      <a:lvl7pPr marL="1219139"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7pPr>
      <a:lvl8pPr marL="1828709"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8pPr>
      <a:lvl9pPr marL="2438278"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9pPr>
    </p:titleStyle>
    <p:bodyStyle>
      <a:lvl1pPr marL="0" indent="0" algn="l" rtl="0" eaLnBrk="1" fontAlgn="base" hangingPunct="1">
        <a:spcBef>
          <a:spcPct val="20000"/>
        </a:spcBef>
        <a:spcAft>
          <a:spcPct val="0"/>
        </a:spcAft>
        <a:defRPr sz="2667">
          <a:solidFill>
            <a:srgbClr val="003895"/>
          </a:solidFill>
          <a:latin typeface="+mn-lt"/>
          <a:ea typeface="+mn-ea"/>
          <a:cs typeface="+mn-cs"/>
        </a:defRPr>
      </a:lvl1pPr>
      <a:lvl2pPr marL="990551" indent="-380982" algn="l" rtl="0" eaLnBrk="1" fontAlgn="base" hangingPunct="1">
        <a:spcBef>
          <a:spcPct val="20000"/>
        </a:spcBef>
        <a:spcAft>
          <a:spcPct val="0"/>
        </a:spcAft>
        <a:buFont typeface="Times" charset="0"/>
        <a:buChar char="•"/>
        <a:defRPr sz="2667">
          <a:solidFill>
            <a:srgbClr val="333333"/>
          </a:solidFill>
          <a:latin typeface="+mn-lt"/>
          <a:ea typeface="+mn-ea"/>
        </a:defRPr>
      </a:lvl2pPr>
      <a:lvl3pPr marL="1523923" indent="-304784" algn="l" rtl="0" eaLnBrk="1" fontAlgn="base" hangingPunct="1">
        <a:spcBef>
          <a:spcPct val="20000"/>
        </a:spcBef>
        <a:spcAft>
          <a:spcPct val="0"/>
        </a:spcAft>
        <a:buChar char="–"/>
        <a:defRPr>
          <a:solidFill>
            <a:srgbClr val="333333"/>
          </a:solidFill>
          <a:latin typeface="+mn-lt"/>
          <a:ea typeface="+mn-ea"/>
        </a:defRPr>
      </a:lvl3pPr>
      <a:lvl4pPr marL="2133493" indent="-304784" algn="l" rtl="0" eaLnBrk="1" fontAlgn="base" hangingPunct="1">
        <a:spcBef>
          <a:spcPct val="20000"/>
        </a:spcBef>
        <a:spcAft>
          <a:spcPct val="0"/>
        </a:spcAft>
        <a:buFont typeface="Wingdings" charset="0"/>
        <a:buChar char="§"/>
        <a:defRPr sz="2133">
          <a:solidFill>
            <a:srgbClr val="333333"/>
          </a:solidFill>
          <a:latin typeface="+mn-lt"/>
          <a:ea typeface="+mn-ea"/>
        </a:defRPr>
      </a:lvl4pPr>
      <a:lvl5pPr marL="2743063" indent="-304784" algn="l" rtl="0" eaLnBrk="1" fontAlgn="base" hangingPunct="1">
        <a:spcBef>
          <a:spcPct val="20000"/>
        </a:spcBef>
        <a:spcAft>
          <a:spcPct val="0"/>
        </a:spcAft>
        <a:buFont typeface="Wingdings" charset="0"/>
        <a:buChar char=""/>
        <a:defRPr sz="1867">
          <a:solidFill>
            <a:srgbClr val="333333"/>
          </a:solidFill>
          <a:latin typeface="+mn-lt"/>
          <a:ea typeface="+mn-ea"/>
        </a:defRPr>
      </a:lvl5pPr>
      <a:lvl6pPr marL="3352632" indent="-304784" algn="l" rtl="0" eaLnBrk="1" fontAlgn="base" hangingPunct="1">
        <a:spcBef>
          <a:spcPct val="20000"/>
        </a:spcBef>
        <a:spcAft>
          <a:spcPct val="0"/>
        </a:spcAft>
        <a:buFont typeface="Wingdings" charset="0"/>
        <a:buChar char=""/>
        <a:defRPr sz="1867">
          <a:solidFill>
            <a:srgbClr val="333333"/>
          </a:solidFill>
          <a:latin typeface="+mn-lt"/>
          <a:ea typeface="+mn-ea"/>
        </a:defRPr>
      </a:lvl6pPr>
      <a:lvl7pPr marL="3962202" indent="-304784" algn="l" rtl="0" eaLnBrk="1" fontAlgn="base" hangingPunct="1">
        <a:spcBef>
          <a:spcPct val="20000"/>
        </a:spcBef>
        <a:spcAft>
          <a:spcPct val="0"/>
        </a:spcAft>
        <a:buFont typeface="Wingdings" charset="0"/>
        <a:buChar char=""/>
        <a:defRPr sz="1867">
          <a:solidFill>
            <a:srgbClr val="333333"/>
          </a:solidFill>
          <a:latin typeface="+mn-lt"/>
          <a:ea typeface="+mn-ea"/>
        </a:defRPr>
      </a:lvl7pPr>
      <a:lvl8pPr marL="4571771" indent="-304784" algn="l" rtl="0" eaLnBrk="1" fontAlgn="base" hangingPunct="1">
        <a:spcBef>
          <a:spcPct val="20000"/>
        </a:spcBef>
        <a:spcAft>
          <a:spcPct val="0"/>
        </a:spcAft>
        <a:buFont typeface="Wingdings" charset="0"/>
        <a:buChar char=""/>
        <a:defRPr sz="1867">
          <a:solidFill>
            <a:srgbClr val="333333"/>
          </a:solidFill>
          <a:latin typeface="+mn-lt"/>
          <a:ea typeface="+mn-ea"/>
        </a:defRPr>
      </a:lvl8pPr>
      <a:lvl9pPr marL="5181341" indent="-304784" algn="l" rtl="0" eaLnBrk="1" fontAlgn="base" hangingPunct="1">
        <a:spcBef>
          <a:spcPct val="20000"/>
        </a:spcBef>
        <a:spcAft>
          <a:spcPct val="0"/>
        </a:spcAft>
        <a:buFont typeface="Wingdings" charset="0"/>
        <a:buChar char=""/>
        <a:defRPr sz="1867">
          <a:solidFill>
            <a:srgbClr val="333333"/>
          </a:solidFill>
          <a:latin typeface="+mn-lt"/>
          <a:ea typeface="+mn-ea"/>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39"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7"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orient="horz" pos="804">
          <p15:clr>
            <a:srgbClr val="F26B43"/>
          </p15:clr>
        </p15:guide>
        <p15:guide id="4" orient="horz" pos="301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D3307-4E96-4442-98E6-8D46EE3F41BE}"/>
              </a:ext>
            </a:extLst>
          </p:cNvPr>
          <p:cNvSpPr>
            <a:spLocks noGrp="1"/>
          </p:cNvSpPr>
          <p:nvPr>
            <p:ph type="ctrTitle"/>
          </p:nvPr>
        </p:nvSpPr>
        <p:spPr/>
        <p:txBody>
          <a:bodyPr>
            <a:normAutofit/>
          </a:bodyPr>
          <a:lstStyle/>
          <a:p>
            <a:r>
              <a:rPr lang="en-US" sz="4000">
                <a:solidFill>
                  <a:schemeClr val="bg1"/>
                </a:solidFill>
                <a:latin typeface="Arial" panose="020B0604020202020204" pitchFamily="34" charset="0"/>
                <a:cs typeface="Arial" panose="020B0604020202020204" pitchFamily="34" charset="0"/>
              </a:rPr>
              <a:t>Mountain Pacific </a:t>
            </a:r>
            <a:br>
              <a:rPr lang="en-US" sz="4400">
                <a:solidFill>
                  <a:schemeClr val="bg1"/>
                </a:solidFill>
                <a:latin typeface="Arial" panose="020B0604020202020204" pitchFamily="34" charset="0"/>
                <a:cs typeface="Arial" panose="020B0604020202020204" pitchFamily="34" charset="0"/>
              </a:rPr>
            </a:br>
            <a:r>
              <a:rPr lang="en-US" sz="2400">
                <a:solidFill>
                  <a:schemeClr val="bg1"/>
                </a:solidFill>
                <a:latin typeface="Arial" panose="020B0604020202020204" pitchFamily="34" charset="0"/>
                <a:cs typeface="Arial" panose="020B0604020202020204" pitchFamily="34" charset="0"/>
              </a:rPr>
              <a:t>Wyoming’s Quality Improvement Organization and Quality Improvement Network</a:t>
            </a:r>
          </a:p>
        </p:txBody>
      </p:sp>
      <p:sp>
        <p:nvSpPr>
          <p:cNvPr id="4" name="Subtitle 3">
            <a:extLst>
              <a:ext uri="{FF2B5EF4-FFF2-40B4-BE49-F238E27FC236}">
                <a16:creationId xmlns:a16="http://schemas.microsoft.com/office/drawing/2014/main" id="{8C735008-7B95-469B-9FFC-07870BD01A4C}"/>
              </a:ext>
            </a:extLst>
          </p:cNvPr>
          <p:cNvSpPr>
            <a:spLocks noGrp="1"/>
          </p:cNvSpPr>
          <p:nvPr>
            <p:ph type="subTitle" idx="1"/>
          </p:nvPr>
        </p:nvSpPr>
        <p:spPr/>
        <p:txBody>
          <a:bodyPr>
            <a:noAutofit/>
          </a:bodyPr>
          <a:lstStyle/>
          <a:p>
            <a:r>
              <a:rPr lang="en-US" sz="1800">
                <a:solidFill>
                  <a:schemeClr val="bg1"/>
                </a:solidFill>
                <a:latin typeface="Arial"/>
                <a:cs typeface="Arial"/>
              </a:rPr>
              <a:t>Jill </a:t>
            </a:r>
            <a:r>
              <a:rPr lang="en-US" sz="1800" err="1">
                <a:solidFill>
                  <a:schemeClr val="bg1"/>
                </a:solidFill>
                <a:latin typeface="Arial"/>
                <a:cs typeface="Arial"/>
              </a:rPr>
              <a:t>Hult</a:t>
            </a:r>
            <a:r>
              <a:rPr lang="en-US" sz="1800">
                <a:solidFill>
                  <a:schemeClr val="bg1"/>
                </a:solidFill>
                <a:latin typeface="Arial"/>
                <a:cs typeface="Arial"/>
              </a:rPr>
              <a:t>, RN, MSAS, NHA, CIC</a:t>
            </a:r>
          </a:p>
          <a:p>
            <a:r>
              <a:rPr lang="en-US" sz="1800">
                <a:solidFill>
                  <a:schemeClr val="bg1"/>
                </a:solidFill>
                <a:latin typeface="Arial"/>
                <a:cs typeface="Arial"/>
              </a:rPr>
              <a:t>Callie Perkins, RN, BSN</a:t>
            </a:r>
          </a:p>
          <a:p>
            <a:r>
              <a:rPr lang="en-US" sz="1800">
                <a:solidFill>
                  <a:schemeClr val="bg1"/>
                </a:solidFill>
                <a:latin typeface="Arial"/>
                <a:cs typeface="Arial"/>
              </a:rPr>
              <a:t>Larissa Skinner, BSW</a:t>
            </a:r>
          </a:p>
          <a:p>
            <a:r>
              <a:rPr lang="en-US" sz="1800">
                <a:solidFill>
                  <a:schemeClr val="bg1"/>
                </a:solidFill>
                <a:latin typeface="Arial"/>
                <a:cs typeface="Arial"/>
              </a:rPr>
              <a:t>Jennifer Stewart, MSHSA</a:t>
            </a:r>
          </a:p>
          <a:p>
            <a:endParaRPr lang="en-US" sz="1800">
              <a:latin typeface="Arial"/>
              <a:cs typeface="Arial"/>
            </a:endParaRPr>
          </a:p>
        </p:txBody>
      </p:sp>
      <p:sp>
        <p:nvSpPr>
          <p:cNvPr id="5" name="Text Placeholder 4">
            <a:extLst>
              <a:ext uri="{FF2B5EF4-FFF2-40B4-BE49-F238E27FC236}">
                <a16:creationId xmlns:a16="http://schemas.microsoft.com/office/drawing/2014/main" id="{487DB3D9-1131-420A-BE6B-D1D74C7DDE58}"/>
              </a:ext>
            </a:extLst>
          </p:cNvPr>
          <p:cNvSpPr>
            <a:spLocks noGrp="1"/>
          </p:cNvSpPr>
          <p:nvPr>
            <p:ph type="body" sz="quarter" idx="10"/>
          </p:nvPr>
        </p:nvSpPr>
        <p:spPr/>
        <p:txBody>
          <a:bodyPr>
            <a:normAutofit/>
          </a:bodyPr>
          <a:lstStyle/>
          <a:p>
            <a:pPr marL="0" indent="0">
              <a:buNone/>
            </a:pPr>
            <a:r>
              <a:rPr lang="en-US" sz="1800">
                <a:solidFill>
                  <a:schemeClr val="bg1"/>
                </a:solidFill>
                <a:latin typeface="Arial" panose="020B0604020202020204" pitchFamily="34" charset="0"/>
                <a:cs typeface="Arial" panose="020B0604020202020204" pitchFamily="34" charset="0"/>
              </a:rPr>
              <a:t>May 7, 2024</a:t>
            </a:r>
          </a:p>
        </p:txBody>
      </p:sp>
      <p:sp>
        <p:nvSpPr>
          <p:cNvPr id="3" name="Rectangle 2" descr="Mountain Pacific - QIO logo">
            <a:extLst>
              <a:ext uri="{FF2B5EF4-FFF2-40B4-BE49-F238E27FC236}">
                <a16:creationId xmlns:a16="http://schemas.microsoft.com/office/drawing/2014/main" id="{BA272FDD-235B-F24E-AD39-98D48DB7B5C2}"/>
              </a:ext>
            </a:extLst>
          </p:cNvPr>
          <p:cNvSpPr/>
          <p:nvPr/>
        </p:nvSpPr>
        <p:spPr bwMode="auto">
          <a:xfrm>
            <a:off x="0" y="3087"/>
            <a:ext cx="6647380" cy="1160980"/>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ＭＳ Ｐゴシック" charset="0"/>
              <a:cs typeface="ＭＳ Ｐゴシック" charset="0"/>
            </a:endParaRPr>
          </a:p>
        </p:txBody>
      </p:sp>
      <p:pic>
        <p:nvPicPr>
          <p:cNvPr id="7" name="Picture 6">
            <a:extLst>
              <a:ext uri="{FF2B5EF4-FFF2-40B4-BE49-F238E27FC236}">
                <a16:creationId xmlns:a16="http://schemas.microsoft.com/office/drawing/2014/main" id="{BD61C1C2-5349-70D0-575C-FBCC18CDACC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87"/>
            <a:ext cx="6888302" cy="1291557"/>
          </a:xfrm>
          <a:prstGeom prst="rect">
            <a:avLst/>
          </a:prstGeom>
        </p:spPr>
      </p:pic>
    </p:spTree>
    <p:extLst>
      <p:ext uri="{BB962C8B-B14F-4D97-AF65-F5344CB8AC3E}">
        <p14:creationId xmlns:p14="http://schemas.microsoft.com/office/powerpoint/2010/main" val="3126166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33615-8E67-CD70-319D-9B40534966E1}"/>
              </a:ext>
            </a:extLst>
          </p:cNvPr>
          <p:cNvSpPr>
            <a:spLocks noGrp="1"/>
          </p:cNvSpPr>
          <p:nvPr>
            <p:ph type="title"/>
          </p:nvPr>
        </p:nvSpPr>
        <p:spPr/>
        <p:txBody>
          <a:bodyPr>
            <a:noAutofit/>
          </a:bodyPr>
          <a:lstStyle/>
          <a:p>
            <a:r>
              <a:rPr lang="en-US" sz="4000" b="1">
                <a:latin typeface="Arial" panose="020B0604020202020204" pitchFamily="34" charset="0"/>
                <a:cs typeface="Arial" panose="020B0604020202020204" pitchFamily="34" charset="0"/>
              </a:rPr>
              <a:t>Patient Safety</a:t>
            </a:r>
            <a:endParaRPr lang="en-US" sz="200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37391F4-80E6-0285-FFC3-DE11057DBFB8}"/>
              </a:ext>
            </a:extLst>
          </p:cNvPr>
          <p:cNvSpPr>
            <a:spLocks noGrp="1"/>
          </p:cNvSpPr>
          <p:nvPr>
            <p:ph sz="quarter" idx="11"/>
          </p:nvPr>
        </p:nvSpPr>
        <p:spPr>
          <a:xfrm>
            <a:off x="609600" y="1831620"/>
            <a:ext cx="4114800" cy="4216400"/>
          </a:xfrm>
        </p:spPr>
        <p:txBody>
          <a:bodyPr anchor="ctr" anchorCtr="0"/>
          <a:lstStyle/>
          <a:p>
            <a:pPr>
              <a:spcBef>
                <a:spcPts val="0"/>
              </a:spcBef>
              <a:spcAft>
                <a:spcPts val="1200"/>
              </a:spcAft>
            </a:pPr>
            <a:r>
              <a:rPr lang="en-US" sz="2800"/>
              <a:t>Hospitalizations due to </a:t>
            </a:r>
            <a:r>
              <a:rPr lang="en-US" sz="2800" i="1"/>
              <a:t>C. diff </a:t>
            </a:r>
            <a:r>
              <a:rPr lang="en-US" sz="2800"/>
              <a:t>decrease by 10% and ADEs in NHs decrease by 13%</a:t>
            </a:r>
          </a:p>
          <a:p>
            <a:pPr>
              <a:spcBef>
                <a:spcPts val="0"/>
              </a:spcBef>
              <a:spcAft>
                <a:spcPts val="1200"/>
              </a:spcAft>
            </a:pPr>
            <a:r>
              <a:rPr lang="en-US" sz="2800"/>
              <a:t>Decrease in hospitalizations r/t facility acquired infections in NHs by 30% (COVID, sepsis, UTI, pneumonia)</a:t>
            </a:r>
          </a:p>
        </p:txBody>
      </p:sp>
      <p:pic>
        <p:nvPicPr>
          <p:cNvPr id="5" name="Picture 4" descr="Older woman wearing mask with doctor">
            <a:extLst>
              <a:ext uri="{FF2B5EF4-FFF2-40B4-BE49-F238E27FC236}">
                <a16:creationId xmlns:a16="http://schemas.microsoft.com/office/drawing/2014/main" id="{7DE71D63-AEAD-9D5D-A4FF-A2720BDE077D}"/>
              </a:ext>
            </a:extLst>
          </p:cNvPr>
          <p:cNvPicPr>
            <a:picLocks noChangeAspect="1"/>
          </p:cNvPicPr>
          <p:nvPr/>
        </p:nvPicPr>
        <p:blipFill>
          <a:blip r:embed="rId2">
            <a:extLst>
              <a:ext uri="{28A0092B-C50C-407E-A947-70E740481C1C}">
                <a14:useLocalDpi xmlns:a14="http://schemas.microsoft.com/office/drawing/2010/main" val="0"/>
              </a:ext>
            </a:extLst>
          </a:blip>
          <a:srcRect t="15" b="15"/>
          <a:stretch/>
        </p:blipFill>
        <p:spPr>
          <a:xfrm>
            <a:off x="4928135" y="1720623"/>
            <a:ext cx="6654265" cy="4438395"/>
          </a:xfrm>
          <a:prstGeom prst="roundRect">
            <a:avLst/>
          </a:prstGeom>
        </p:spPr>
      </p:pic>
      <p:sp>
        <p:nvSpPr>
          <p:cNvPr id="6" name="Slide Number Placeholder 5">
            <a:extLst>
              <a:ext uri="{FF2B5EF4-FFF2-40B4-BE49-F238E27FC236}">
                <a16:creationId xmlns:a16="http://schemas.microsoft.com/office/drawing/2014/main" id="{AD0695E2-A345-ACD7-7798-87DE4B1679FE}"/>
              </a:ext>
            </a:extLst>
          </p:cNvPr>
          <p:cNvSpPr>
            <a:spLocks noGrp="1"/>
          </p:cNvSpPr>
          <p:nvPr>
            <p:ph type="sldNum" sz="quarter" idx="10"/>
          </p:nvPr>
        </p:nvSpPr>
        <p:spPr/>
        <p:txBody>
          <a:bodyPr/>
          <a:lstStyle/>
          <a:p>
            <a:fld id="{DA2A2E6C-CC93-46C0-9D7A-2030A4B9A290}" type="slidenum">
              <a:rPr lang="en-US" smtClean="0"/>
              <a:t>10</a:t>
            </a:fld>
            <a:endParaRPr lang="en-US"/>
          </a:p>
        </p:txBody>
      </p:sp>
    </p:spTree>
    <p:extLst>
      <p:ext uri="{BB962C8B-B14F-4D97-AF65-F5344CB8AC3E}">
        <p14:creationId xmlns:p14="http://schemas.microsoft.com/office/powerpoint/2010/main" val="3048314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8D4B8-35FC-835D-7341-016E471E1F6A}"/>
              </a:ext>
            </a:extLst>
          </p:cNvPr>
          <p:cNvSpPr>
            <a:spLocks noGrp="1"/>
          </p:cNvSpPr>
          <p:nvPr>
            <p:ph type="title"/>
          </p:nvPr>
        </p:nvSpPr>
        <p:spPr>
          <a:xfrm>
            <a:off x="381000" y="0"/>
            <a:ext cx="9387840" cy="1295400"/>
          </a:xfrm>
        </p:spPr>
        <p:txBody>
          <a:bodyPr>
            <a:normAutofit/>
          </a:bodyPr>
          <a:lstStyle/>
          <a:p>
            <a:r>
              <a:rPr lang="en-US" sz="2400" baseline="0">
                <a:solidFill>
                  <a:schemeClr val="tx1"/>
                </a:solidFill>
                <a:latin typeface="Arial" panose="020B0604020202020204" pitchFamily="34" charset="0"/>
                <a:cs typeface="Arial" panose="020B0604020202020204" pitchFamily="34" charset="0"/>
              </a:rPr>
              <a:t>RIR of </a:t>
            </a:r>
            <a:r>
              <a:rPr lang="en-US" sz="2400" b="1" baseline="0">
                <a:latin typeface="Arial" panose="020B0604020202020204" pitchFamily="34" charset="0"/>
                <a:cs typeface="Arial" panose="020B0604020202020204" pitchFamily="34" charset="0"/>
              </a:rPr>
              <a:t>inpatient admissions due to </a:t>
            </a:r>
            <a:r>
              <a:rPr lang="en-US" sz="2400" b="1" i="1" baseline="0">
                <a:latin typeface="Arial" panose="020B0604020202020204" pitchFamily="34" charset="0"/>
                <a:cs typeface="Arial" panose="020B0604020202020204" pitchFamily="34" charset="0"/>
              </a:rPr>
              <a:t>C. </a:t>
            </a:r>
            <a:r>
              <a:rPr lang="en-US" sz="2400" b="1" i="1">
                <a:latin typeface="Arial" panose="020B0604020202020204" pitchFamily="34" charset="0"/>
                <a:cs typeface="Arial" panose="020B0604020202020204" pitchFamily="34" charset="0"/>
              </a:rPr>
              <a:t>diff</a:t>
            </a:r>
            <a:r>
              <a:rPr lang="en-US" sz="2400" b="1" i="1" baseline="0">
                <a:latin typeface="Arial" panose="020B0604020202020204" pitchFamily="34" charset="0"/>
                <a:cs typeface="Arial" panose="020B0604020202020204" pitchFamily="34" charset="0"/>
              </a:rPr>
              <a:t> </a:t>
            </a:r>
            <a:r>
              <a:rPr lang="en-US" sz="2400" b="1" baseline="0">
                <a:latin typeface="Arial" panose="020B0604020202020204" pitchFamily="34" charset="0"/>
                <a:cs typeface="Arial" panose="020B0604020202020204" pitchFamily="34" charset="0"/>
              </a:rPr>
              <a:t>infection </a:t>
            </a:r>
            <a:r>
              <a:rPr lang="en-US" sz="2400" baseline="0">
                <a:solidFill>
                  <a:schemeClr val="tx1"/>
                </a:solidFill>
                <a:latin typeface="Arial" panose="020B0604020202020204" pitchFamily="34" charset="0"/>
                <a:cs typeface="Arial" panose="020B0604020202020204" pitchFamily="34" charset="0"/>
              </a:rPr>
              <a:t>per 10 million </a:t>
            </a:r>
            <a:r>
              <a:rPr lang="en-US" sz="2400">
                <a:solidFill>
                  <a:schemeClr val="tx1"/>
                </a:solidFill>
                <a:latin typeface="Arial" panose="020B0604020202020204" pitchFamily="34" charset="0"/>
                <a:cs typeface="Arial" panose="020B0604020202020204" pitchFamily="34" charset="0"/>
              </a:rPr>
              <a:t>NH among long-stay Medicare residents.</a:t>
            </a:r>
          </a:p>
        </p:txBody>
      </p:sp>
      <p:sp>
        <p:nvSpPr>
          <p:cNvPr id="3" name="Slide Number Placeholder 2">
            <a:extLst>
              <a:ext uri="{FF2B5EF4-FFF2-40B4-BE49-F238E27FC236}">
                <a16:creationId xmlns:a16="http://schemas.microsoft.com/office/drawing/2014/main" id="{8C886FBA-3E7D-D0AB-D41B-500A8FECA24A}"/>
              </a:ext>
            </a:extLst>
          </p:cNvPr>
          <p:cNvSpPr>
            <a:spLocks noGrp="1"/>
          </p:cNvSpPr>
          <p:nvPr>
            <p:ph type="sldNum" sz="quarter" idx="10"/>
          </p:nvPr>
        </p:nvSpPr>
        <p:spPr/>
        <p:txBody>
          <a:bodyPr/>
          <a:lstStyle/>
          <a:p>
            <a:fld id="{DA2A2E6C-CC93-46C0-9D7A-2030A4B9A290}" type="slidenum">
              <a:rPr lang="en-US" smtClean="0"/>
              <a:t>11</a:t>
            </a:fld>
            <a:endParaRPr lang="en-US"/>
          </a:p>
        </p:txBody>
      </p:sp>
      <p:graphicFrame>
        <p:nvGraphicFramePr>
          <p:cNvPr id="4" name="Chart 3">
            <a:extLst>
              <a:ext uri="{FF2B5EF4-FFF2-40B4-BE49-F238E27FC236}">
                <a16:creationId xmlns:a16="http://schemas.microsoft.com/office/drawing/2014/main" id="{EA50EC57-EB8F-5D93-E5FF-814F1A3FA937}"/>
              </a:ext>
            </a:extLst>
          </p:cNvPr>
          <p:cNvGraphicFramePr>
            <a:graphicFrameLocks/>
          </p:cNvGraphicFramePr>
          <p:nvPr>
            <p:extLst>
              <p:ext uri="{D42A27DB-BD31-4B8C-83A1-F6EECF244321}">
                <p14:modId xmlns:p14="http://schemas.microsoft.com/office/powerpoint/2010/main" val="4034664712"/>
              </p:ext>
            </p:extLst>
          </p:nvPr>
        </p:nvGraphicFramePr>
        <p:xfrm>
          <a:off x="838199" y="2024110"/>
          <a:ext cx="5802297" cy="400346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6C67F819-789A-5397-1B67-FA3EE0E7033B}"/>
              </a:ext>
            </a:extLst>
          </p:cNvPr>
          <p:cNvSpPr txBox="1"/>
          <p:nvPr/>
        </p:nvSpPr>
        <p:spPr>
          <a:xfrm>
            <a:off x="7183515" y="3026733"/>
            <a:ext cx="4751310" cy="1569660"/>
          </a:xfrm>
          <a:prstGeom prst="rect">
            <a:avLst/>
          </a:prstGeom>
          <a:noFill/>
        </p:spPr>
        <p:txBody>
          <a:bodyPr wrap="square">
            <a:spAutoFit/>
          </a:bodyPr>
          <a:lstStyle/>
          <a:p>
            <a:r>
              <a:rPr lang="en-US" baseline="0">
                <a:latin typeface="Arial" panose="020B0604020202020204" pitchFamily="34" charset="0"/>
                <a:cs typeface="Arial" panose="020B0604020202020204" pitchFamily="34" charset="0"/>
              </a:rPr>
              <a:t>Wyoming and the </a:t>
            </a:r>
            <a:r>
              <a:rPr lang="en-US">
                <a:latin typeface="Arial" panose="020B0604020202020204" pitchFamily="34" charset="0"/>
                <a:cs typeface="Arial" panose="020B0604020202020204" pitchFamily="34" charset="0"/>
              </a:rPr>
              <a:t>Mountain Pacific region </a:t>
            </a:r>
            <a:r>
              <a:rPr lang="en-US" baseline="0">
                <a:latin typeface="Arial" panose="020B0604020202020204" pitchFamily="34" charset="0"/>
                <a:cs typeface="Arial" panose="020B0604020202020204" pitchFamily="34" charset="0"/>
              </a:rPr>
              <a:t>outperform the nation in reducing and eliminating </a:t>
            </a:r>
            <a:r>
              <a:rPr lang="en-US" i="1" baseline="0">
                <a:latin typeface="Arial" panose="020B0604020202020204" pitchFamily="34" charset="0"/>
                <a:cs typeface="Arial" panose="020B0604020202020204" pitchFamily="34" charset="0"/>
              </a:rPr>
              <a:t>C. diff</a:t>
            </a:r>
            <a:r>
              <a:rPr lang="en-US" baseline="0">
                <a:latin typeface="Arial" panose="020B0604020202020204" pitchFamily="34" charset="0"/>
                <a:cs typeface="Arial" panose="020B0604020202020204" pitchFamily="34" charset="0"/>
              </a:rPr>
              <a:t> infections in NHs.</a:t>
            </a:r>
            <a:endParaRPr lang="en-US" sz="3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2279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7055A-609E-D641-DF7F-3CD1F6FDEAA7}"/>
              </a:ext>
            </a:extLst>
          </p:cNvPr>
          <p:cNvSpPr>
            <a:spLocks noGrp="1"/>
          </p:cNvSpPr>
          <p:nvPr>
            <p:ph type="title"/>
          </p:nvPr>
        </p:nvSpPr>
        <p:spPr>
          <a:xfrm>
            <a:off x="476250" y="14181"/>
            <a:ext cx="8989026" cy="1295400"/>
          </a:xfrm>
        </p:spPr>
        <p:txBody>
          <a:bodyPr>
            <a:noAutofit/>
          </a:bodyPr>
          <a:lstStyle/>
          <a:p>
            <a:r>
              <a:rPr lang="en-US" sz="2400">
                <a:solidFill>
                  <a:schemeClr val="tx1"/>
                </a:solidFill>
                <a:latin typeface="Arial" panose="020B0604020202020204" pitchFamily="34" charset="0"/>
                <a:cs typeface="Arial" panose="020B0604020202020204" pitchFamily="34" charset="0"/>
              </a:rPr>
              <a:t>RIR</a:t>
            </a:r>
            <a:r>
              <a:rPr lang="en-US" sz="2400" baseline="0">
                <a:solidFill>
                  <a:schemeClr val="tx1"/>
                </a:solidFill>
                <a:latin typeface="Arial" panose="020B0604020202020204" pitchFamily="34" charset="0"/>
                <a:cs typeface="Arial" panose="020B0604020202020204" pitchFamily="34" charset="0"/>
              </a:rPr>
              <a:t> of NH </a:t>
            </a:r>
            <a:r>
              <a:rPr lang="en-US" sz="2400" b="1" baseline="0">
                <a:latin typeface="Arial" panose="020B0604020202020204" pitchFamily="34" charset="0"/>
                <a:cs typeface="Arial" panose="020B0604020202020204" pitchFamily="34" charset="0"/>
              </a:rPr>
              <a:t>short stays </a:t>
            </a:r>
            <a:r>
              <a:rPr lang="en-US" sz="2400" baseline="0">
                <a:solidFill>
                  <a:schemeClr val="tx1"/>
                </a:solidFill>
                <a:latin typeface="Arial" panose="020B0604020202020204" pitchFamily="34" charset="0"/>
                <a:cs typeface="Arial" panose="020B0604020202020204" pitchFamily="34" charset="0"/>
              </a:rPr>
              <a:t>with an inpatient admission due to </a:t>
            </a:r>
            <a:r>
              <a:rPr lang="en-US" sz="2400" b="1" i="1" baseline="0">
                <a:latin typeface="Arial" panose="020B0604020202020204" pitchFamily="34" charset="0"/>
                <a:cs typeface="Arial" panose="020B0604020202020204" pitchFamily="34" charset="0"/>
              </a:rPr>
              <a:t>C. diff </a:t>
            </a:r>
            <a:r>
              <a:rPr lang="en-US" sz="2400" b="1" baseline="0">
                <a:latin typeface="Arial" panose="020B0604020202020204" pitchFamily="34" charset="0"/>
                <a:cs typeface="Arial" panose="020B0604020202020204" pitchFamily="34" charset="0"/>
              </a:rPr>
              <a:t>infection </a:t>
            </a:r>
            <a:r>
              <a:rPr lang="en-US" sz="2400" baseline="0">
                <a:solidFill>
                  <a:schemeClr val="tx1"/>
                </a:solidFill>
                <a:latin typeface="Arial" panose="020B0604020202020204" pitchFamily="34" charset="0"/>
                <a:cs typeface="Arial" panose="020B0604020202020204" pitchFamily="34" charset="0"/>
              </a:rPr>
              <a:t>per 100,000 among Medicare residents.</a:t>
            </a:r>
            <a:endParaRPr lang="en-US" sz="2800">
              <a:solidFill>
                <a:schemeClr val="tx1"/>
              </a:solidFill>
            </a:endParaRPr>
          </a:p>
        </p:txBody>
      </p:sp>
      <p:sp>
        <p:nvSpPr>
          <p:cNvPr id="3" name="Slide Number Placeholder 2">
            <a:extLst>
              <a:ext uri="{FF2B5EF4-FFF2-40B4-BE49-F238E27FC236}">
                <a16:creationId xmlns:a16="http://schemas.microsoft.com/office/drawing/2014/main" id="{FDBC809D-FB42-3A0F-17BE-918D0DB874D7}"/>
              </a:ext>
            </a:extLst>
          </p:cNvPr>
          <p:cNvSpPr>
            <a:spLocks noGrp="1"/>
          </p:cNvSpPr>
          <p:nvPr>
            <p:ph type="sldNum" sz="quarter" idx="10"/>
          </p:nvPr>
        </p:nvSpPr>
        <p:spPr/>
        <p:txBody>
          <a:bodyPr/>
          <a:lstStyle/>
          <a:p>
            <a:fld id="{DA2A2E6C-CC93-46C0-9D7A-2030A4B9A290}" type="slidenum">
              <a:rPr lang="en-US" smtClean="0"/>
              <a:t>12</a:t>
            </a:fld>
            <a:endParaRPr lang="en-US"/>
          </a:p>
        </p:txBody>
      </p:sp>
      <p:graphicFrame>
        <p:nvGraphicFramePr>
          <p:cNvPr id="4" name="Chart 3">
            <a:extLst>
              <a:ext uri="{FF2B5EF4-FFF2-40B4-BE49-F238E27FC236}">
                <a16:creationId xmlns:a16="http://schemas.microsoft.com/office/drawing/2014/main" id="{2A7C8BE9-DECD-EE22-26A9-DD2B79D13029}"/>
              </a:ext>
            </a:extLst>
          </p:cNvPr>
          <p:cNvGraphicFramePr>
            <a:graphicFrameLocks/>
          </p:cNvGraphicFramePr>
          <p:nvPr>
            <p:extLst>
              <p:ext uri="{D42A27DB-BD31-4B8C-83A1-F6EECF244321}">
                <p14:modId xmlns:p14="http://schemas.microsoft.com/office/powerpoint/2010/main" val="2721941274"/>
              </p:ext>
            </p:extLst>
          </p:nvPr>
        </p:nvGraphicFramePr>
        <p:xfrm>
          <a:off x="838200" y="2019786"/>
          <a:ext cx="5257800" cy="388649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091E3B24-EAE9-1122-3C9A-4F82E9AE6A69}"/>
              </a:ext>
            </a:extLst>
          </p:cNvPr>
          <p:cNvSpPr txBox="1"/>
          <p:nvPr/>
        </p:nvSpPr>
        <p:spPr>
          <a:xfrm>
            <a:off x="6965272" y="2624204"/>
            <a:ext cx="4480560" cy="2677656"/>
          </a:xfrm>
          <a:prstGeom prst="rect">
            <a:avLst/>
          </a:prstGeom>
          <a:noFill/>
        </p:spPr>
        <p:txBody>
          <a:bodyPr wrap="square">
            <a:spAutoFit/>
          </a:bodyPr>
          <a:lstStyle/>
          <a:p>
            <a:r>
              <a:rPr lang="en-US" baseline="0">
                <a:latin typeface="Arial" panose="020B0604020202020204" pitchFamily="34" charset="0"/>
                <a:cs typeface="Arial" panose="020B0604020202020204" pitchFamily="34" charset="0"/>
              </a:rPr>
              <a:t>The work </a:t>
            </a:r>
            <a:r>
              <a:rPr lang="en-US">
                <a:latin typeface="Arial" panose="020B0604020202020204" pitchFamily="34" charset="0"/>
                <a:cs typeface="Arial" panose="020B0604020202020204" pitchFamily="34" charset="0"/>
              </a:rPr>
              <a:t>Mountain Pacific is doing for </a:t>
            </a:r>
            <a:r>
              <a:rPr lang="en-US" i="1">
                <a:latin typeface="Arial" panose="020B0604020202020204" pitchFamily="34" charset="0"/>
                <a:cs typeface="Arial" panose="020B0604020202020204" pitchFamily="34" charset="0"/>
              </a:rPr>
              <a:t>C. diff </a:t>
            </a:r>
            <a:r>
              <a:rPr lang="en-US">
                <a:latin typeface="Arial" panose="020B0604020202020204" pitchFamily="34" charset="0"/>
                <a:cs typeface="Arial" panose="020B0604020202020204" pitchFamily="34" charset="0"/>
              </a:rPr>
              <a:t>prevention, not only in Wyoming but throughout the region, is contributing to positive improvement at the national level.</a:t>
            </a:r>
          </a:p>
        </p:txBody>
      </p:sp>
    </p:spTree>
    <p:extLst>
      <p:ext uri="{BB962C8B-B14F-4D97-AF65-F5344CB8AC3E}">
        <p14:creationId xmlns:p14="http://schemas.microsoft.com/office/powerpoint/2010/main" val="1181125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7055A-609E-D641-DF7F-3CD1F6FDEAA7}"/>
              </a:ext>
            </a:extLst>
          </p:cNvPr>
          <p:cNvSpPr>
            <a:spLocks noGrp="1"/>
          </p:cNvSpPr>
          <p:nvPr>
            <p:ph type="title"/>
          </p:nvPr>
        </p:nvSpPr>
        <p:spPr>
          <a:xfrm>
            <a:off x="462116" y="30582"/>
            <a:ext cx="8854879" cy="1295400"/>
          </a:xfrm>
        </p:spPr>
        <p:txBody>
          <a:bodyPr>
            <a:noAutofit/>
          </a:bodyPr>
          <a:lstStyle/>
          <a:p>
            <a:r>
              <a:rPr lang="en-US" sz="2400" dirty="0">
                <a:solidFill>
                  <a:schemeClr val="tx1"/>
                </a:solidFill>
                <a:latin typeface="Arial"/>
                <a:cs typeface="Arial"/>
              </a:rPr>
              <a:t>RIR </a:t>
            </a:r>
            <a:r>
              <a:rPr lang="en-US" sz="2400" baseline="0" dirty="0">
                <a:solidFill>
                  <a:schemeClr val="tx1"/>
                </a:solidFill>
                <a:latin typeface="Arial"/>
                <a:cs typeface="Arial"/>
              </a:rPr>
              <a:t>of </a:t>
            </a:r>
            <a:r>
              <a:rPr lang="en-US" sz="2400" b="1" baseline="0" dirty="0">
                <a:latin typeface="Arial"/>
                <a:cs typeface="Arial"/>
              </a:rPr>
              <a:t>ED, </a:t>
            </a:r>
            <a:r>
              <a:rPr lang="en-US" sz="2400" b="1" dirty="0">
                <a:latin typeface="Arial"/>
                <a:cs typeface="Arial"/>
              </a:rPr>
              <a:t>OBs</a:t>
            </a:r>
            <a:r>
              <a:rPr lang="en-US" sz="2400" b="1" baseline="0" dirty="0">
                <a:latin typeface="Arial"/>
                <a:cs typeface="Arial"/>
              </a:rPr>
              <a:t> and inpatient </a:t>
            </a:r>
            <a:r>
              <a:rPr lang="en-US" sz="2400" b="1" dirty="0">
                <a:latin typeface="Arial"/>
                <a:cs typeface="Arial"/>
              </a:rPr>
              <a:t>anticoagulant</a:t>
            </a:r>
            <a:r>
              <a:rPr lang="en-US" sz="2400" b="1" baseline="0" dirty="0">
                <a:latin typeface="Arial"/>
                <a:cs typeface="Arial"/>
              </a:rPr>
              <a:t>, </a:t>
            </a:r>
            <a:r>
              <a:rPr lang="en-US" sz="2400" b="1" dirty="0">
                <a:latin typeface="Arial"/>
                <a:cs typeface="Arial"/>
              </a:rPr>
              <a:t>antidiabetic</a:t>
            </a:r>
            <a:r>
              <a:rPr lang="en-US" sz="2400" b="1" baseline="0" dirty="0">
                <a:latin typeface="Arial"/>
                <a:cs typeface="Arial"/>
              </a:rPr>
              <a:t>, or opioid ADEs</a:t>
            </a:r>
            <a:r>
              <a:rPr lang="en-US" sz="2400" baseline="0" dirty="0">
                <a:solidFill>
                  <a:schemeClr val="tx1"/>
                </a:solidFill>
                <a:latin typeface="Arial"/>
                <a:cs typeface="Arial"/>
              </a:rPr>
              <a:t> </a:t>
            </a:r>
            <a:r>
              <a:rPr lang="en-US" sz="2400" dirty="0">
                <a:solidFill>
                  <a:schemeClr val="tx1"/>
                </a:solidFill>
                <a:latin typeface="Arial"/>
                <a:cs typeface="Arial"/>
              </a:rPr>
              <a:t>among 100,000 NH long-stay Medicare resident</a:t>
            </a:r>
            <a:r>
              <a:rPr lang="en-US" sz="2400" baseline="0" dirty="0">
                <a:solidFill>
                  <a:schemeClr val="tx1"/>
                </a:solidFill>
                <a:latin typeface="Arial"/>
                <a:cs typeface="Arial"/>
              </a:rPr>
              <a:t> with filled prescription(s).</a:t>
            </a:r>
            <a:endParaRPr lang="en-US" sz="2400" dirty="0">
              <a:solidFill>
                <a:schemeClr val="tx1"/>
              </a:solidFill>
              <a:latin typeface="Arial"/>
              <a:cs typeface="Arial"/>
            </a:endParaRPr>
          </a:p>
        </p:txBody>
      </p:sp>
      <p:sp>
        <p:nvSpPr>
          <p:cNvPr id="3" name="Slide Number Placeholder 2">
            <a:extLst>
              <a:ext uri="{FF2B5EF4-FFF2-40B4-BE49-F238E27FC236}">
                <a16:creationId xmlns:a16="http://schemas.microsoft.com/office/drawing/2014/main" id="{A2198AC2-0C21-B080-BF58-8328885AB1B3}"/>
              </a:ext>
            </a:extLst>
          </p:cNvPr>
          <p:cNvSpPr>
            <a:spLocks noGrp="1"/>
          </p:cNvSpPr>
          <p:nvPr>
            <p:ph type="sldNum" sz="quarter" idx="10"/>
          </p:nvPr>
        </p:nvSpPr>
        <p:spPr/>
        <p:txBody>
          <a:bodyPr/>
          <a:lstStyle/>
          <a:p>
            <a:fld id="{DA2A2E6C-CC93-46C0-9D7A-2030A4B9A290}" type="slidenum">
              <a:rPr lang="en-US" smtClean="0"/>
              <a:t>13</a:t>
            </a:fld>
            <a:endParaRPr lang="en-US"/>
          </a:p>
        </p:txBody>
      </p:sp>
      <p:graphicFrame>
        <p:nvGraphicFramePr>
          <p:cNvPr id="4" name="Chart 3">
            <a:extLst>
              <a:ext uri="{FF2B5EF4-FFF2-40B4-BE49-F238E27FC236}">
                <a16:creationId xmlns:a16="http://schemas.microsoft.com/office/drawing/2014/main" id="{61FC55FB-752B-41E1-176A-FD91D6EB743B}"/>
              </a:ext>
            </a:extLst>
          </p:cNvPr>
          <p:cNvGraphicFramePr>
            <a:graphicFrameLocks/>
          </p:cNvGraphicFramePr>
          <p:nvPr>
            <p:extLst>
              <p:ext uri="{D42A27DB-BD31-4B8C-83A1-F6EECF244321}">
                <p14:modId xmlns:p14="http://schemas.microsoft.com/office/powerpoint/2010/main" val="1856876645"/>
              </p:ext>
            </p:extLst>
          </p:nvPr>
        </p:nvGraphicFramePr>
        <p:xfrm>
          <a:off x="705465" y="2052636"/>
          <a:ext cx="5506616" cy="397493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ACAB6B11-9DAA-DBD1-0EFB-ADC3CD63D435}"/>
              </a:ext>
            </a:extLst>
          </p:cNvPr>
          <p:cNvSpPr txBox="1"/>
          <p:nvPr/>
        </p:nvSpPr>
        <p:spPr>
          <a:xfrm>
            <a:off x="7427197" y="3116776"/>
            <a:ext cx="4179163" cy="1569660"/>
          </a:xfrm>
          <a:prstGeom prst="rect">
            <a:avLst/>
          </a:prstGeom>
          <a:noFill/>
        </p:spPr>
        <p:txBody>
          <a:bodyPr wrap="square">
            <a:spAutoFit/>
          </a:bodyPr>
          <a:lstStyle/>
          <a:p>
            <a:r>
              <a:rPr lang="en-US" baseline="0">
                <a:latin typeface="Arial" panose="020B0604020202020204" pitchFamily="34" charset="0"/>
                <a:cs typeface="Arial" panose="020B0604020202020204" pitchFamily="34" charset="0"/>
              </a:rPr>
              <a:t>Wyoming leads the charge in reducing ED, OBs</a:t>
            </a:r>
            <a:r>
              <a:rPr lang="en-US">
                <a:latin typeface="Arial" panose="020B0604020202020204" pitchFamily="34" charset="0"/>
                <a:cs typeface="Arial" panose="020B0604020202020204" pitchFamily="34" charset="0"/>
              </a:rPr>
              <a:t> and inpatient admissions among NH residents.</a:t>
            </a:r>
          </a:p>
        </p:txBody>
      </p:sp>
    </p:spTree>
    <p:extLst>
      <p:ext uri="{BB962C8B-B14F-4D97-AF65-F5344CB8AC3E}">
        <p14:creationId xmlns:p14="http://schemas.microsoft.com/office/powerpoint/2010/main" val="1777243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7055A-609E-D641-DF7F-3CD1F6FDEAA7}"/>
              </a:ext>
            </a:extLst>
          </p:cNvPr>
          <p:cNvSpPr>
            <a:spLocks noGrp="1"/>
          </p:cNvSpPr>
          <p:nvPr>
            <p:ph type="title"/>
          </p:nvPr>
        </p:nvSpPr>
        <p:spPr>
          <a:xfrm>
            <a:off x="629332" y="363559"/>
            <a:ext cx="9021295" cy="1265335"/>
          </a:xfrm>
        </p:spPr>
        <p:txBody>
          <a:bodyPr>
            <a:noAutofit/>
          </a:bodyPr>
          <a:lstStyle/>
          <a:p>
            <a:r>
              <a:rPr lang="en-US" sz="2400" baseline="0">
                <a:solidFill>
                  <a:schemeClr val="tx1"/>
                </a:solidFill>
                <a:latin typeface="Arial" panose="020B0604020202020204" pitchFamily="34" charset="0"/>
                <a:cs typeface="Arial" panose="020B0604020202020204" pitchFamily="34" charset="0"/>
              </a:rPr>
              <a:t>RIR of</a:t>
            </a:r>
            <a:r>
              <a:rPr lang="en-US" sz="2400" b="1" baseline="0">
                <a:solidFill>
                  <a:schemeClr val="tx1"/>
                </a:solidFill>
                <a:latin typeface="Arial" panose="020B0604020202020204" pitchFamily="34" charset="0"/>
                <a:cs typeface="Arial" panose="020B0604020202020204" pitchFamily="34" charset="0"/>
              </a:rPr>
              <a:t> </a:t>
            </a:r>
            <a:r>
              <a:rPr lang="en-US" sz="2400" baseline="0">
                <a:solidFill>
                  <a:schemeClr val="tx1"/>
                </a:solidFill>
                <a:latin typeface="Arial" panose="020B0604020202020204" pitchFamily="34" charset="0"/>
                <a:cs typeface="Arial" panose="020B0604020202020204" pitchFamily="34" charset="0"/>
              </a:rPr>
              <a:t>NH</a:t>
            </a:r>
            <a:r>
              <a:rPr lang="en-US" sz="2400" b="1" baseline="0">
                <a:solidFill>
                  <a:schemeClr val="tx1"/>
                </a:solidFill>
                <a:latin typeface="Arial" panose="020B0604020202020204" pitchFamily="34" charset="0"/>
                <a:cs typeface="Arial" panose="020B0604020202020204" pitchFamily="34" charset="0"/>
              </a:rPr>
              <a:t> </a:t>
            </a:r>
            <a:r>
              <a:rPr lang="en-US" sz="2400" b="1" baseline="0">
                <a:latin typeface="Arial" panose="020B0604020202020204" pitchFamily="34" charset="0"/>
                <a:cs typeface="Arial" panose="020B0604020202020204" pitchFamily="34" charset="0"/>
              </a:rPr>
              <a:t>short stays </a:t>
            </a:r>
            <a:r>
              <a:rPr lang="en-US" sz="2400" baseline="0">
                <a:solidFill>
                  <a:schemeClr val="tx1"/>
                </a:solidFill>
                <a:latin typeface="Arial" panose="020B0604020202020204" pitchFamily="34" charset="0"/>
                <a:cs typeface="Arial" panose="020B0604020202020204" pitchFamily="34" charset="0"/>
              </a:rPr>
              <a:t>with an </a:t>
            </a:r>
            <a:r>
              <a:rPr lang="en-US" sz="2400" b="1" baseline="0">
                <a:latin typeface="Arial" panose="020B0604020202020204" pitchFamily="34" charset="0"/>
                <a:cs typeface="Arial" panose="020B0604020202020204" pitchFamily="34" charset="0"/>
              </a:rPr>
              <a:t>ED, </a:t>
            </a:r>
            <a:r>
              <a:rPr lang="en-US" sz="2400" b="1">
                <a:latin typeface="Arial" panose="020B0604020202020204" pitchFamily="34" charset="0"/>
                <a:cs typeface="Arial" panose="020B0604020202020204" pitchFamily="34" charset="0"/>
              </a:rPr>
              <a:t>OBS </a:t>
            </a:r>
            <a:r>
              <a:rPr lang="en-US" sz="2400" b="1" baseline="0">
                <a:latin typeface="Arial" panose="020B0604020202020204" pitchFamily="34" charset="0"/>
                <a:cs typeface="Arial" panose="020B0604020202020204" pitchFamily="34" charset="0"/>
              </a:rPr>
              <a:t>or inpatient </a:t>
            </a:r>
            <a:r>
              <a:rPr lang="en-US" sz="2400" b="1">
                <a:latin typeface="Arial" panose="020B0604020202020204" pitchFamily="34" charset="0"/>
                <a:cs typeface="Arial" panose="020B0604020202020204" pitchFamily="34" charset="0"/>
              </a:rPr>
              <a:t>a</a:t>
            </a:r>
            <a:r>
              <a:rPr lang="en-US" sz="2400" b="1" baseline="0">
                <a:latin typeface="Arial" panose="020B0604020202020204" pitchFamily="34" charset="0"/>
                <a:cs typeface="Arial" panose="020B0604020202020204" pitchFamily="34" charset="0"/>
              </a:rPr>
              <a:t>nticoagulants, antidiabetic or opioid ADE </a:t>
            </a:r>
            <a:r>
              <a:rPr lang="en-US" sz="2400" baseline="0">
                <a:solidFill>
                  <a:schemeClr val="tx1"/>
                </a:solidFill>
                <a:latin typeface="Arial" panose="020B0604020202020204" pitchFamily="34" charset="0"/>
                <a:cs typeface="Arial" panose="020B0604020202020204" pitchFamily="34" charset="0"/>
              </a:rPr>
              <a:t>per 1,000 stays among Medicare residents with filled prescription.</a:t>
            </a:r>
            <a:br>
              <a:rPr lang="en-US" sz="2400" b="1" baseline="0"/>
            </a:br>
            <a:br>
              <a:rPr lang="en-US" sz="2400" baseline="0"/>
            </a:br>
            <a:endParaRPr lang="en-US" sz="2400"/>
          </a:p>
        </p:txBody>
      </p:sp>
      <p:graphicFrame>
        <p:nvGraphicFramePr>
          <p:cNvPr id="4" name="Content Placeholder 3">
            <a:extLst>
              <a:ext uri="{FF2B5EF4-FFF2-40B4-BE49-F238E27FC236}">
                <a16:creationId xmlns:a16="http://schemas.microsoft.com/office/drawing/2014/main" id="{81076CF5-6BB7-51AA-B219-F86FE7BCD961}"/>
              </a:ext>
            </a:extLst>
          </p:cNvPr>
          <p:cNvGraphicFramePr>
            <a:graphicFrameLocks noGrp="1"/>
          </p:cNvGraphicFramePr>
          <p:nvPr>
            <p:ph idx="1"/>
            <p:extLst>
              <p:ext uri="{D42A27DB-BD31-4B8C-83A1-F6EECF244321}">
                <p14:modId xmlns:p14="http://schemas.microsoft.com/office/powerpoint/2010/main" val="4222834229"/>
              </p:ext>
            </p:extLst>
          </p:nvPr>
        </p:nvGraphicFramePr>
        <p:xfrm>
          <a:off x="838200" y="1821867"/>
          <a:ext cx="5879841" cy="437366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DA1EA860-64D0-8D2D-22FF-68340C7F1201}"/>
              </a:ext>
            </a:extLst>
          </p:cNvPr>
          <p:cNvSpPr txBox="1"/>
          <p:nvPr/>
        </p:nvSpPr>
        <p:spPr>
          <a:xfrm>
            <a:off x="7163540" y="3449643"/>
            <a:ext cx="3808520" cy="1569660"/>
          </a:xfrm>
          <a:prstGeom prst="rect">
            <a:avLst/>
          </a:prstGeom>
          <a:noFill/>
        </p:spPr>
        <p:txBody>
          <a:bodyPr wrap="square" lIns="91440" tIns="45720" rIns="91440" bIns="45720" anchor="t">
            <a:spAutoFit/>
          </a:bodyPr>
          <a:lstStyle/>
          <a:p>
            <a:r>
              <a:rPr lang="en-US" dirty="0">
                <a:latin typeface="Arial"/>
                <a:ea typeface="ＭＳ Ｐゴシック"/>
                <a:cs typeface="Arial"/>
              </a:rPr>
              <a:t>Wyoming leads the charge in reducing ED, OBs and inpatient admissions among NH residents.</a:t>
            </a:r>
            <a:endParaRPr lang="en-US" dirty="0">
              <a:ea typeface="ＭＳ Ｐゴシック"/>
            </a:endParaRPr>
          </a:p>
        </p:txBody>
      </p:sp>
      <p:sp>
        <p:nvSpPr>
          <p:cNvPr id="3" name="Slide Number Placeholder 2">
            <a:extLst>
              <a:ext uri="{FF2B5EF4-FFF2-40B4-BE49-F238E27FC236}">
                <a16:creationId xmlns:a16="http://schemas.microsoft.com/office/drawing/2014/main" id="{64BD155C-D31C-220E-E95B-33BA355430D3}"/>
              </a:ext>
            </a:extLst>
          </p:cNvPr>
          <p:cNvSpPr>
            <a:spLocks noGrp="1"/>
          </p:cNvSpPr>
          <p:nvPr>
            <p:ph type="sldNum" sz="quarter" idx="12"/>
          </p:nvPr>
        </p:nvSpPr>
        <p:spPr/>
        <p:txBody>
          <a:bodyPr/>
          <a:lstStyle/>
          <a:p>
            <a:fld id="{DA2A2E6C-CC93-46C0-9D7A-2030A4B9A290}" type="slidenum">
              <a:rPr lang="en-US" smtClean="0"/>
              <a:t>14</a:t>
            </a:fld>
            <a:endParaRPr lang="en-US"/>
          </a:p>
        </p:txBody>
      </p:sp>
    </p:spTree>
    <p:extLst>
      <p:ext uri="{BB962C8B-B14F-4D97-AF65-F5344CB8AC3E}">
        <p14:creationId xmlns:p14="http://schemas.microsoft.com/office/powerpoint/2010/main" val="2839752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7055A-609E-D641-DF7F-3CD1F6FDEAA7}"/>
              </a:ext>
            </a:extLst>
          </p:cNvPr>
          <p:cNvSpPr>
            <a:spLocks noGrp="1"/>
          </p:cNvSpPr>
          <p:nvPr>
            <p:ph type="title"/>
          </p:nvPr>
        </p:nvSpPr>
        <p:spPr>
          <a:xfrm>
            <a:off x="491612" y="0"/>
            <a:ext cx="8738885" cy="1295400"/>
          </a:xfrm>
        </p:spPr>
        <p:txBody>
          <a:bodyPr>
            <a:noAutofit/>
          </a:bodyPr>
          <a:lstStyle/>
          <a:p>
            <a:r>
              <a:rPr lang="en-US" sz="2400">
                <a:solidFill>
                  <a:schemeClr val="tx1"/>
                </a:solidFill>
                <a:latin typeface="Arial" panose="020B0604020202020204" pitchFamily="34" charset="0"/>
                <a:cs typeface="Arial" panose="020B0604020202020204" pitchFamily="34" charset="0"/>
              </a:rPr>
              <a:t>RIR </a:t>
            </a:r>
            <a:r>
              <a:rPr lang="en-US" sz="2400" baseline="0">
                <a:solidFill>
                  <a:schemeClr val="tx1"/>
                </a:solidFill>
                <a:latin typeface="Arial" panose="020B0604020202020204" pitchFamily="34" charset="0"/>
                <a:cs typeface="Arial" panose="020B0604020202020204" pitchFamily="34" charset="0"/>
              </a:rPr>
              <a:t>of inpatient admissions due to </a:t>
            </a:r>
            <a:r>
              <a:rPr lang="en-US" sz="2400" b="1" baseline="0">
                <a:latin typeface="Arial" panose="020B0604020202020204" pitchFamily="34" charset="0"/>
                <a:cs typeface="Arial" panose="020B0604020202020204" pitchFamily="34" charset="0"/>
              </a:rPr>
              <a:t>COVID-19, pneumonia, sepsis</a:t>
            </a:r>
            <a:r>
              <a:rPr lang="en-US" sz="2400" b="1">
                <a:latin typeface="Arial" panose="020B0604020202020204" pitchFamily="34" charset="0"/>
                <a:cs typeface="Arial" panose="020B0604020202020204" pitchFamily="34" charset="0"/>
              </a:rPr>
              <a:t> </a:t>
            </a:r>
            <a:r>
              <a:rPr lang="en-US" sz="2400" b="1" baseline="0">
                <a:latin typeface="Arial" panose="020B0604020202020204" pitchFamily="34" charset="0"/>
                <a:cs typeface="Arial" panose="020B0604020202020204" pitchFamily="34" charset="0"/>
              </a:rPr>
              <a:t>or urinary tract infection (UTI)</a:t>
            </a:r>
            <a:r>
              <a:rPr lang="en-US" sz="2400" b="1" baseline="0">
                <a:solidFill>
                  <a:schemeClr val="tx1"/>
                </a:solidFill>
                <a:latin typeface="Arial" panose="020B0604020202020204" pitchFamily="34" charset="0"/>
                <a:cs typeface="Arial" panose="020B0604020202020204" pitchFamily="34" charset="0"/>
              </a:rPr>
              <a:t> </a:t>
            </a:r>
            <a:r>
              <a:rPr lang="en-US" sz="2400" baseline="0">
                <a:solidFill>
                  <a:schemeClr val="tx1"/>
                </a:solidFill>
                <a:latin typeface="Arial" panose="020B0604020202020204" pitchFamily="34" charset="0"/>
                <a:cs typeface="Arial" panose="020B0604020202020204" pitchFamily="34" charset="0"/>
              </a:rPr>
              <a:t>per 100,000 NH </a:t>
            </a:r>
            <a:r>
              <a:rPr lang="en-US" sz="2400">
                <a:solidFill>
                  <a:schemeClr val="tx1"/>
                </a:solidFill>
                <a:latin typeface="Arial" panose="020B0604020202020204" pitchFamily="34" charset="0"/>
                <a:cs typeface="Arial" panose="020B0604020202020204" pitchFamily="34" charset="0"/>
              </a:rPr>
              <a:t>long-stay</a:t>
            </a:r>
            <a:r>
              <a:rPr lang="en-US" sz="2400" baseline="0">
                <a:solidFill>
                  <a:schemeClr val="tx1"/>
                </a:solidFill>
                <a:latin typeface="Arial" panose="020B0604020202020204" pitchFamily="34" charset="0"/>
                <a:cs typeface="Arial" panose="020B0604020202020204" pitchFamily="34" charset="0"/>
              </a:rPr>
              <a:t> </a:t>
            </a:r>
            <a:r>
              <a:rPr lang="en-US" sz="2400">
                <a:solidFill>
                  <a:schemeClr val="tx1"/>
                </a:solidFill>
                <a:latin typeface="Arial" panose="020B0604020202020204" pitchFamily="34" charset="0"/>
                <a:cs typeface="Arial" panose="020B0604020202020204" pitchFamily="34" charset="0"/>
              </a:rPr>
              <a:t>Medicare residents.</a:t>
            </a:r>
          </a:p>
        </p:txBody>
      </p:sp>
      <p:sp>
        <p:nvSpPr>
          <p:cNvPr id="5" name="Slide Number Placeholder 4">
            <a:extLst>
              <a:ext uri="{FF2B5EF4-FFF2-40B4-BE49-F238E27FC236}">
                <a16:creationId xmlns:a16="http://schemas.microsoft.com/office/drawing/2014/main" id="{7356CE2B-8B24-2477-5143-E44E50304F01}"/>
              </a:ext>
            </a:extLst>
          </p:cNvPr>
          <p:cNvSpPr>
            <a:spLocks noGrp="1"/>
          </p:cNvSpPr>
          <p:nvPr>
            <p:ph type="sldNum" sz="quarter" idx="10"/>
          </p:nvPr>
        </p:nvSpPr>
        <p:spPr/>
        <p:txBody>
          <a:bodyPr/>
          <a:lstStyle/>
          <a:p>
            <a:fld id="{DA2A2E6C-CC93-46C0-9D7A-2030A4B9A290}" type="slidenum">
              <a:rPr lang="en-US" smtClean="0"/>
              <a:t>15</a:t>
            </a:fld>
            <a:endParaRPr lang="en-US"/>
          </a:p>
        </p:txBody>
      </p:sp>
      <p:sp>
        <p:nvSpPr>
          <p:cNvPr id="3" name="Content Placeholder 2">
            <a:extLst>
              <a:ext uri="{FF2B5EF4-FFF2-40B4-BE49-F238E27FC236}">
                <a16:creationId xmlns:a16="http://schemas.microsoft.com/office/drawing/2014/main" id="{A2169CBC-B4B7-F6CE-724E-24043468DFF5}"/>
              </a:ext>
            </a:extLst>
          </p:cNvPr>
          <p:cNvSpPr>
            <a:spLocks noGrp="1"/>
          </p:cNvSpPr>
          <p:nvPr>
            <p:ph sz="quarter" idx="11"/>
          </p:nvPr>
        </p:nvSpPr>
        <p:spPr>
          <a:xfrm>
            <a:off x="6916994" y="2834125"/>
            <a:ext cx="4665406" cy="2593281"/>
          </a:xfrm>
        </p:spPr>
        <p:txBody>
          <a:bodyPr>
            <a:normAutofit/>
          </a:bodyPr>
          <a:lstStyle/>
          <a:p>
            <a:r>
              <a:rPr lang="en-US" sz="2400">
                <a:solidFill>
                  <a:schemeClr val="tx1"/>
                </a:solidFill>
                <a:latin typeface="Arial" panose="020B0604020202020204" pitchFamily="34" charset="0"/>
                <a:cs typeface="Arial" panose="020B0604020202020204" pitchFamily="34" charset="0"/>
              </a:rPr>
              <a:t>Wyoming currently shows significantly lower admission rates for COVID, pneumonia, sepsis </a:t>
            </a:r>
            <a:r>
              <a:rPr lang="en-US" sz="2400" dirty="0">
                <a:solidFill>
                  <a:schemeClr val="tx1"/>
                </a:solidFill>
                <a:latin typeface="Arial" panose="020B0604020202020204" pitchFamily="34" charset="0"/>
                <a:cs typeface="Arial" panose="020B0604020202020204" pitchFamily="34" charset="0"/>
              </a:rPr>
              <a:t>and</a:t>
            </a:r>
            <a:r>
              <a:rPr lang="en-US" sz="2400">
                <a:solidFill>
                  <a:schemeClr val="tx1"/>
                </a:solidFill>
                <a:latin typeface="Arial" panose="020B0604020202020204" pitchFamily="34" charset="0"/>
                <a:cs typeface="Arial" panose="020B0604020202020204" pitchFamily="34" charset="0"/>
              </a:rPr>
              <a:t> UTIs.</a:t>
            </a:r>
          </a:p>
          <a:p>
            <a:pPr marL="0" indent="0">
              <a:buNone/>
            </a:pPr>
            <a:endParaRPr lang="en-US" sz="2000">
              <a:latin typeface="Arial" panose="020B0604020202020204" pitchFamily="34" charset="0"/>
              <a:cs typeface="Arial" panose="020B0604020202020204" pitchFamily="34" charset="0"/>
            </a:endParaRPr>
          </a:p>
        </p:txBody>
      </p:sp>
      <p:graphicFrame>
        <p:nvGraphicFramePr>
          <p:cNvPr id="4" name="Chart 3">
            <a:extLst>
              <a:ext uri="{FF2B5EF4-FFF2-40B4-BE49-F238E27FC236}">
                <a16:creationId xmlns:a16="http://schemas.microsoft.com/office/drawing/2014/main" id="{51DE1777-8DDD-89C2-CB5E-1DE9199349EE}"/>
              </a:ext>
            </a:extLst>
          </p:cNvPr>
          <p:cNvGraphicFramePr>
            <a:graphicFrameLocks/>
          </p:cNvGraphicFramePr>
          <p:nvPr>
            <p:extLst>
              <p:ext uri="{D42A27DB-BD31-4B8C-83A1-F6EECF244321}">
                <p14:modId xmlns:p14="http://schemas.microsoft.com/office/powerpoint/2010/main" val="3552862382"/>
              </p:ext>
            </p:extLst>
          </p:nvPr>
        </p:nvGraphicFramePr>
        <p:xfrm>
          <a:off x="609600" y="2048017"/>
          <a:ext cx="5674567" cy="38816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5791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7055A-609E-D641-DF7F-3CD1F6FDEAA7}"/>
              </a:ext>
            </a:extLst>
          </p:cNvPr>
          <p:cNvSpPr>
            <a:spLocks noGrp="1"/>
          </p:cNvSpPr>
          <p:nvPr>
            <p:ph type="title"/>
          </p:nvPr>
        </p:nvSpPr>
        <p:spPr>
          <a:xfrm>
            <a:off x="609600" y="21203"/>
            <a:ext cx="8732108" cy="1295400"/>
          </a:xfrm>
        </p:spPr>
        <p:txBody>
          <a:bodyPr>
            <a:noAutofit/>
          </a:bodyPr>
          <a:lstStyle/>
          <a:p>
            <a:r>
              <a:rPr lang="en-US" sz="2400">
                <a:solidFill>
                  <a:schemeClr val="tx1"/>
                </a:solidFill>
                <a:latin typeface="Arial" panose="020B0604020202020204" pitchFamily="34" charset="0"/>
                <a:cs typeface="Arial" panose="020B0604020202020204" pitchFamily="34" charset="0"/>
              </a:rPr>
              <a:t>RIR p</a:t>
            </a:r>
            <a:r>
              <a:rPr lang="en-US" sz="2400" baseline="0">
                <a:solidFill>
                  <a:schemeClr val="tx1"/>
                </a:solidFill>
                <a:latin typeface="Arial" panose="020B0604020202020204" pitchFamily="34" charset="0"/>
                <a:cs typeface="Arial" panose="020B0604020202020204" pitchFamily="34" charset="0"/>
              </a:rPr>
              <a:t>ercentage of NH </a:t>
            </a:r>
            <a:r>
              <a:rPr lang="en-US" sz="2400" b="1" baseline="0">
                <a:latin typeface="Arial" panose="020B0604020202020204" pitchFamily="34" charset="0"/>
                <a:cs typeface="Arial" panose="020B0604020202020204" pitchFamily="34" charset="0"/>
              </a:rPr>
              <a:t>short stays </a:t>
            </a:r>
            <a:r>
              <a:rPr lang="en-US" sz="2400" baseline="0">
                <a:solidFill>
                  <a:schemeClr val="tx1"/>
                </a:solidFill>
                <a:latin typeface="Arial" panose="020B0604020202020204" pitchFamily="34" charset="0"/>
                <a:cs typeface="Arial" panose="020B0604020202020204" pitchFamily="34" charset="0"/>
              </a:rPr>
              <a:t>by Medicare residents having an inpatient admission due to </a:t>
            </a:r>
            <a:r>
              <a:rPr lang="en-US" sz="2400" b="1" baseline="0">
                <a:latin typeface="Arial" panose="020B0604020202020204" pitchFamily="34" charset="0"/>
                <a:cs typeface="Arial" panose="020B0604020202020204" pitchFamily="34" charset="0"/>
              </a:rPr>
              <a:t>COVID-19, pneumonia, sepsis or UTI.</a:t>
            </a:r>
            <a:endParaRPr lang="en-US" sz="2400" b="1"/>
          </a:p>
        </p:txBody>
      </p:sp>
      <p:sp>
        <p:nvSpPr>
          <p:cNvPr id="3" name="Slide Number Placeholder 2">
            <a:extLst>
              <a:ext uri="{FF2B5EF4-FFF2-40B4-BE49-F238E27FC236}">
                <a16:creationId xmlns:a16="http://schemas.microsoft.com/office/drawing/2014/main" id="{58820EED-D4E3-2EF6-8C8C-DA7AC1BC012D}"/>
              </a:ext>
            </a:extLst>
          </p:cNvPr>
          <p:cNvSpPr>
            <a:spLocks noGrp="1"/>
          </p:cNvSpPr>
          <p:nvPr>
            <p:ph type="sldNum" sz="quarter" idx="10"/>
          </p:nvPr>
        </p:nvSpPr>
        <p:spPr/>
        <p:txBody>
          <a:bodyPr/>
          <a:lstStyle/>
          <a:p>
            <a:fld id="{DA2A2E6C-CC93-46C0-9D7A-2030A4B9A290}" type="slidenum">
              <a:rPr lang="en-US" smtClean="0"/>
              <a:t>16</a:t>
            </a:fld>
            <a:endParaRPr lang="en-US"/>
          </a:p>
        </p:txBody>
      </p:sp>
      <p:graphicFrame>
        <p:nvGraphicFramePr>
          <p:cNvPr id="4" name="Content Placeholder 3">
            <a:extLst>
              <a:ext uri="{FF2B5EF4-FFF2-40B4-BE49-F238E27FC236}">
                <a16:creationId xmlns:a16="http://schemas.microsoft.com/office/drawing/2014/main" id="{E0365374-5F72-3DF7-38A5-195C1D28F35A}"/>
              </a:ext>
            </a:extLst>
          </p:cNvPr>
          <p:cNvGraphicFramePr>
            <a:graphicFrameLocks noGrp="1"/>
          </p:cNvGraphicFramePr>
          <p:nvPr>
            <p:ph sz="quarter" idx="11"/>
            <p:extLst>
              <p:ext uri="{D42A27DB-BD31-4B8C-83A1-F6EECF244321}">
                <p14:modId xmlns:p14="http://schemas.microsoft.com/office/powerpoint/2010/main" val="2749661788"/>
              </p:ext>
            </p:extLst>
          </p:nvPr>
        </p:nvGraphicFramePr>
        <p:xfrm>
          <a:off x="456216" y="1784556"/>
          <a:ext cx="5649616" cy="454173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EA8A6C3-85EB-D10F-2934-59769D874971}"/>
              </a:ext>
            </a:extLst>
          </p:cNvPr>
          <p:cNvSpPr txBox="1"/>
          <p:nvPr/>
        </p:nvSpPr>
        <p:spPr>
          <a:xfrm>
            <a:off x="6829000" y="3137361"/>
            <a:ext cx="4069659" cy="1938992"/>
          </a:xfrm>
          <a:prstGeom prst="rect">
            <a:avLst/>
          </a:prstGeom>
          <a:noFill/>
        </p:spPr>
        <p:txBody>
          <a:bodyPr wrap="square">
            <a:spAutoFit/>
          </a:bodyPr>
          <a:lstStyle/>
          <a:p>
            <a:r>
              <a:rPr lang="en-US">
                <a:latin typeface="+mn-lt"/>
                <a:cs typeface="Arial" panose="020B0604020202020204" pitchFamily="34" charset="0"/>
              </a:rPr>
              <a:t>Wyoming outpaces the nation and rest of the Mountain Pacific region in reducing admissions among short stay residents.</a:t>
            </a:r>
          </a:p>
        </p:txBody>
      </p:sp>
    </p:spTree>
    <p:extLst>
      <p:ext uri="{BB962C8B-B14F-4D97-AF65-F5344CB8AC3E}">
        <p14:creationId xmlns:p14="http://schemas.microsoft.com/office/powerpoint/2010/main" val="2547836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93E7E-09C3-CCE3-BA9E-9030BA806CFD}"/>
              </a:ext>
            </a:extLst>
          </p:cNvPr>
          <p:cNvSpPr>
            <a:spLocks noGrp="1"/>
          </p:cNvSpPr>
          <p:nvPr>
            <p:ph type="title"/>
          </p:nvPr>
        </p:nvSpPr>
        <p:spPr>
          <a:xfrm>
            <a:off x="498987" y="2672965"/>
            <a:ext cx="4429148" cy="1325563"/>
          </a:xfrm>
        </p:spPr>
        <p:txBody>
          <a:bodyPr>
            <a:normAutofit fontScale="90000"/>
          </a:bodyPr>
          <a:lstStyle/>
          <a:p>
            <a:br>
              <a:rPr lang="en-US" b="1">
                <a:latin typeface="Arial" panose="020B0604020202020204" pitchFamily="34" charset="0"/>
                <a:cs typeface="Arial" panose="020B0604020202020204" pitchFamily="34" charset="0"/>
              </a:rPr>
            </a:br>
            <a:br>
              <a:rPr lang="en-US"/>
            </a:br>
            <a:r>
              <a:rPr lang="en-US" sz="3600">
                <a:latin typeface="Arial" panose="020B0604020202020204" pitchFamily="34" charset="0"/>
                <a:cs typeface="Arial" panose="020B0604020202020204" pitchFamily="34" charset="0"/>
              </a:rPr>
              <a:t>Decrease in preventable ED visits by 14% for LTC residents.</a:t>
            </a:r>
            <a:br>
              <a:rPr lang="en-US" sz="3600">
                <a:latin typeface="Arial" panose="020B0604020202020204" pitchFamily="34" charset="0"/>
                <a:cs typeface="Arial" panose="020B0604020202020204" pitchFamily="34" charset="0"/>
              </a:rPr>
            </a:br>
            <a:br>
              <a:rPr lang="en-US" sz="3600">
                <a:latin typeface="Arial" panose="020B0604020202020204" pitchFamily="34" charset="0"/>
                <a:cs typeface="Arial" panose="020B0604020202020204" pitchFamily="34" charset="0"/>
              </a:rPr>
            </a:br>
            <a:r>
              <a:rPr lang="en-US" sz="3600">
                <a:latin typeface="Arial" panose="020B0604020202020204" pitchFamily="34" charset="0"/>
                <a:cs typeface="Arial" panose="020B0604020202020204" pitchFamily="34" charset="0"/>
              </a:rPr>
              <a:t>Decrease in </a:t>
            </a:r>
            <a:r>
              <a:rPr lang="en-US" sz="3600" dirty="0">
                <a:latin typeface="Arial" panose="020B0604020202020204" pitchFamily="34" charset="0"/>
                <a:cs typeface="Arial" panose="020B0604020202020204" pitchFamily="34" charset="0"/>
              </a:rPr>
              <a:t>30-day</a:t>
            </a:r>
            <a:r>
              <a:rPr lang="en-US" sz="3600">
                <a:latin typeface="Arial" panose="020B0604020202020204" pitchFamily="34" charset="0"/>
                <a:cs typeface="Arial" panose="020B0604020202020204" pitchFamily="34" charset="0"/>
              </a:rPr>
              <a:t> readmission to hospital by 9% for LTC residents.</a:t>
            </a:r>
          </a:p>
        </p:txBody>
      </p:sp>
      <p:sp>
        <p:nvSpPr>
          <p:cNvPr id="3" name="Slide Number Placeholder 2">
            <a:extLst>
              <a:ext uri="{FF2B5EF4-FFF2-40B4-BE49-F238E27FC236}">
                <a16:creationId xmlns:a16="http://schemas.microsoft.com/office/drawing/2014/main" id="{29FC52A8-B112-AE23-075B-4A227F835F98}"/>
              </a:ext>
            </a:extLst>
          </p:cNvPr>
          <p:cNvSpPr>
            <a:spLocks noGrp="1"/>
          </p:cNvSpPr>
          <p:nvPr>
            <p:ph type="sldNum" sz="quarter" idx="12"/>
          </p:nvPr>
        </p:nvSpPr>
        <p:spPr/>
        <p:txBody>
          <a:bodyPr/>
          <a:lstStyle/>
          <a:p>
            <a:fld id="{DA2A2E6C-CC93-46C0-9D7A-2030A4B9A290}" type="slidenum">
              <a:rPr lang="en-US" smtClean="0"/>
              <a:t>17</a:t>
            </a:fld>
            <a:endParaRPr lang="en-US"/>
          </a:p>
        </p:txBody>
      </p:sp>
      <p:pic>
        <p:nvPicPr>
          <p:cNvPr id="4" name="Picture 3">
            <a:extLst>
              <a:ext uri="{FF2B5EF4-FFF2-40B4-BE49-F238E27FC236}">
                <a16:creationId xmlns:a16="http://schemas.microsoft.com/office/drawing/2014/main" id="{640ADEF6-EA63-A049-AD61-8BB53F5821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8135" y="1917446"/>
            <a:ext cx="6654265" cy="4044749"/>
          </a:xfrm>
          <a:prstGeom prst="roundRect">
            <a:avLst/>
          </a:prstGeom>
        </p:spPr>
      </p:pic>
      <p:sp>
        <p:nvSpPr>
          <p:cNvPr id="9" name="Title 1">
            <a:extLst>
              <a:ext uri="{FF2B5EF4-FFF2-40B4-BE49-F238E27FC236}">
                <a16:creationId xmlns:a16="http://schemas.microsoft.com/office/drawing/2014/main" id="{8FE15B9B-BAF2-8544-B364-3F78EBC7EF1B}"/>
              </a:ext>
            </a:extLst>
          </p:cNvPr>
          <p:cNvSpPr txBox="1">
            <a:spLocks/>
          </p:cNvSpPr>
          <p:nvPr/>
        </p:nvSpPr>
        <p:spPr bwMode="auto">
          <a:xfrm>
            <a:off x="498987" y="29497"/>
            <a:ext cx="9387840" cy="12954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1" fontAlgn="base" hangingPunct="1">
              <a:lnSpc>
                <a:spcPct val="100000"/>
              </a:lnSpc>
              <a:spcBef>
                <a:spcPct val="0"/>
              </a:spcBef>
              <a:spcAft>
                <a:spcPct val="0"/>
              </a:spcAft>
              <a:defRPr sz="4267">
                <a:solidFill>
                  <a:schemeClr val="tx2"/>
                </a:solidFill>
                <a:latin typeface="+mj-lt"/>
                <a:ea typeface="+mj-ea"/>
                <a:cs typeface="+mj-cs"/>
              </a:defRPr>
            </a:lvl1pPr>
            <a:lvl2pPr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2pPr>
            <a:lvl3pPr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3pPr>
            <a:lvl4pPr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4pPr>
            <a:lvl5pPr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5pPr>
            <a:lvl6pPr marL="609570"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6pPr>
            <a:lvl7pPr marL="1219139"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7pPr>
            <a:lvl8pPr marL="1828709"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8pPr>
            <a:lvl9pPr marL="2438278"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9pPr>
          </a:lstStyle>
          <a:p>
            <a:r>
              <a:rPr lang="en-US" sz="4000" b="1" kern="0">
                <a:latin typeface="Arial" panose="020B0604020202020204" pitchFamily="34" charset="0"/>
                <a:cs typeface="Arial" panose="020B0604020202020204" pitchFamily="34" charset="0"/>
              </a:rPr>
              <a:t>Care Coordination</a:t>
            </a:r>
            <a:endParaRPr lang="en-US" sz="4000" b="1" kern="0"/>
          </a:p>
        </p:txBody>
      </p:sp>
    </p:spTree>
    <p:extLst>
      <p:ext uri="{BB962C8B-B14F-4D97-AF65-F5344CB8AC3E}">
        <p14:creationId xmlns:p14="http://schemas.microsoft.com/office/powerpoint/2010/main" val="3286211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43686-BC74-2760-D782-E59BB5FCB8FF}"/>
              </a:ext>
            </a:extLst>
          </p:cNvPr>
          <p:cNvSpPr>
            <a:spLocks noGrp="1"/>
          </p:cNvSpPr>
          <p:nvPr>
            <p:ph type="title"/>
          </p:nvPr>
        </p:nvSpPr>
        <p:spPr>
          <a:xfrm>
            <a:off x="609600" y="21203"/>
            <a:ext cx="8089557" cy="1295400"/>
          </a:xfrm>
        </p:spPr>
        <p:txBody>
          <a:bodyPr>
            <a:normAutofit/>
          </a:bodyPr>
          <a:lstStyle/>
          <a:p>
            <a:r>
              <a:rPr lang="en-US" sz="2400">
                <a:solidFill>
                  <a:schemeClr val="tx1"/>
                </a:solidFill>
                <a:latin typeface="Arial" panose="020B0604020202020204" pitchFamily="34" charset="0"/>
                <a:cs typeface="Arial" panose="020B0604020202020204" pitchFamily="34" charset="0"/>
              </a:rPr>
              <a:t>RIR p</a:t>
            </a:r>
            <a:r>
              <a:rPr lang="en-US" sz="2400" baseline="0">
                <a:solidFill>
                  <a:schemeClr val="tx1"/>
                </a:solidFill>
                <a:latin typeface="Arial" panose="020B0604020202020204" pitchFamily="34" charset="0"/>
                <a:cs typeface="Arial" panose="020B0604020202020204" pitchFamily="34" charset="0"/>
              </a:rPr>
              <a:t>ercentage of NH </a:t>
            </a:r>
            <a:r>
              <a:rPr lang="en-US" sz="2400" b="1" baseline="0">
                <a:latin typeface="Arial" panose="020B0604020202020204" pitchFamily="34" charset="0"/>
                <a:cs typeface="Arial" panose="020B0604020202020204" pitchFamily="34" charset="0"/>
              </a:rPr>
              <a:t>short stays </a:t>
            </a:r>
            <a:r>
              <a:rPr lang="en-US" sz="2400" baseline="0">
                <a:solidFill>
                  <a:schemeClr val="tx1"/>
                </a:solidFill>
                <a:latin typeface="Arial" panose="020B0604020202020204" pitchFamily="34" charset="0"/>
                <a:cs typeface="Arial" panose="020B0604020202020204" pitchFamily="34" charset="0"/>
              </a:rPr>
              <a:t>by Medicare residents having a potentially preventable </a:t>
            </a:r>
            <a:r>
              <a:rPr lang="en-US" sz="2400" b="1" baseline="0">
                <a:latin typeface="Arial" panose="020B0604020202020204" pitchFamily="34" charset="0"/>
                <a:cs typeface="Arial" panose="020B0604020202020204" pitchFamily="34" charset="0"/>
              </a:rPr>
              <a:t>ED visit </a:t>
            </a:r>
            <a:r>
              <a:rPr lang="en-US" sz="2400" baseline="0">
                <a:solidFill>
                  <a:schemeClr val="tx1"/>
                </a:solidFill>
                <a:latin typeface="Arial" panose="020B0604020202020204" pitchFamily="34" charset="0"/>
                <a:cs typeface="Arial" panose="020B0604020202020204" pitchFamily="34" charset="0"/>
              </a:rPr>
              <a:t>within 30 days after inpatient discharge.</a:t>
            </a:r>
            <a:endParaRPr lang="en-US" sz="2400">
              <a:solidFill>
                <a:schemeClr val="tx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D394BC4-CD8C-0254-4A3F-FCC9C6BADDC7}"/>
              </a:ext>
            </a:extLst>
          </p:cNvPr>
          <p:cNvSpPr>
            <a:spLocks noGrp="1"/>
          </p:cNvSpPr>
          <p:nvPr>
            <p:ph type="sldNum" sz="quarter" idx="10"/>
          </p:nvPr>
        </p:nvSpPr>
        <p:spPr/>
        <p:txBody>
          <a:bodyPr/>
          <a:lstStyle/>
          <a:p>
            <a:fld id="{DA2A2E6C-CC93-46C0-9D7A-2030A4B9A290}" type="slidenum">
              <a:rPr lang="en-US" smtClean="0"/>
              <a:t>18</a:t>
            </a:fld>
            <a:endParaRPr lang="en-US"/>
          </a:p>
        </p:txBody>
      </p:sp>
      <p:sp>
        <p:nvSpPr>
          <p:cNvPr id="6" name="TextBox 5">
            <a:extLst>
              <a:ext uri="{FF2B5EF4-FFF2-40B4-BE49-F238E27FC236}">
                <a16:creationId xmlns:a16="http://schemas.microsoft.com/office/drawing/2014/main" id="{C587B8CB-2F43-3E1F-4396-766DD2A2800E}"/>
              </a:ext>
            </a:extLst>
          </p:cNvPr>
          <p:cNvSpPr txBox="1"/>
          <p:nvPr/>
        </p:nvSpPr>
        <p:spPr>
          <a:xfrm>
            <a:off x="7364906" y="2682007"/>
            <a:ext cx="3882931" cy="3046988"/>
          </a:xfrm>
          <a:prstGeom prst="rect">
            <a:avLst/>
          </a:prstGeom>
          <a:noFill/>
        </p:spPr>
        <p:txBody>
          <a:bodyPr wrap="square">
            <a:spAutoFit/>
          </a:bodyPr>
          <a:lstStyle/>
          <a:p>
            <a:r>
              <a:rPr lang="en-US" b="0" baseline="0">
                <a:latin typeface="Arial" panose="020B0604020202020204" pitchFamily="34" charset="0"/>
                <a:cs typeface="Arial" panose="020B0604020202020204" pitchFamily="34" charset="0"/>
              </a:rPr>
              <a:t>The entire nation is experiencing an uptick in preventable ED visits. </a:t>
            </a:r>
            <a:r>
              <a:rPr lang="en-US">
                <a:latin typeface="Arial" panose="020B0604020202020204" pitchFamily="34" charset="0"/>
                <a:cs typeface="Arial" panose="020B0604020202020204" pitchFamily="34" charset="0"/>
              </a:rPr>
              <a:t>U</a:t>
            </a:r>
            <a:r>
              <a:rPr lang="en-US" b="0" baseline="0">
                <a:latin typeface="Arial" panose="020B0604020202020204" pitchFamily="34" charset="0"/>
                <a:cs typeface="Arial" panose="020B0604020202020204" pitchFamily="34" charset="0"/>
              </a:rPr>
              <a:t>nfortunately, short stay residents in Wyoming are experiencing a disproportionate increase in preventable ED visits.</a:t>
            </a:r>
            <a:endParaRPr lang="en-US">
              <a:latin typeface="Arial" panose="020B0604020202020204" pitchFamily="34" charset="0"/>
              <a:cs typeface="Arial" panose="020B0604020202020204" pitchFamily="34" charset="0"/>
            </a:endParaRPr>
          </a:p>
        </p:txBody>
      </p:sp>
      <p:graphicFrame>
        <p:nvGraphicFramePr>
          <p:cNvPr id="3" name="Chart 2">
            <a:extLst>
              <a:ext uri="{FF2B5EF4-FFF2-40B4-BE49-F238E27FC236}">
                <a16:creationId xmlns:a16="http://schemas.microsoft.com/office/drawing/2014/main" id="{80B8753A-3901-30E9-6266-F67A7233E470}"/>
              </a:ext>
            </a:extLst>
          </p:cNvPr>
          <p:cNvGraphicFramePr>
            <a:graphicFrameLocks/>
          </p:cNvGraphicFramePr>
          <p:nvPr>
            <p:extLst>
              <p:ext uri="{D42A27DB-BD31-4B8C-83A1-F6EECF244321}">
                <p14:modId xmlns:p14="http://schemas.microsoft.com/office/powerpoint/2010/main" val="1214500171"/>
              </p:ext>
            </p:extLst>
          </p:nvPr>
        </p:nvGraphicFramePr>
        <p:xfrm>
          <a:off x="581025" y="2163842"/>
          <a:ext cx="5651824" cy="35651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5753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43686-BC74-2760-D782-E59BB5FCB8FF}"/>
              </a:ext>
            </a:extLst>
          </p:cNvPr>
          <p:cNvSpPr>
            <a:spLocks noGrp="1"/>
          </p:cNvSpPr>
          <p:nvPr>
            <p:ph type="title"/>
          </p:nvPr>
        </p:nvSpPr>
        <p:spPr>
          <a:xfrm>
            <a:off x="609600" y="21203"/>
            <a:ext cx="8229600" cy="1295400"/>
          </a:xfrm>
        </p:spPr>
        <p:txBody>
          <a:bodyPr>
            <a:normAutofit/>
          </a:bodyPr>
          <a:lstStyle/>
          <a:p>
            <a:r>
              <a:rPr lang="en-US" sz="2400">
                <a:solidFill>
                  <a:schemeClr val="tx1"/>
                </a:solidFill>
                <a:latin typeface="Arial" panose="020B0604020202020204" pitchFamily="34" charset="0"/>
                <a:cs typeface="Arial" panose="020B0604020202020204" pitchFamily="34" charset="0"/>
              </a:rPr>
              <a:t>RIR p</a:t>
            </a:r>
            <a:r>
              <a:rPr lang="en-US" sz="2400" baseline="0">
                <a:solidFill>
                  <a:schemeClr val="tx1"/>
                </a:solidFill>
                <a:latin typeface="Arial" panose="020B0604020202020204" pitchFamily="34" charset="0"/>
                <a:cs typeface="Arial" panose="020B0604020202020204" pitchFamily="34" charset="0"/>
              </a:rPr>
              <a:t>ercentage of NH </a:t>
            </a:r>
            <a:r>
              <a:rPr lang="en-US" sz="2400" b="1" baseline="0">
                <a:latin typeface="Arial" panose="020B0604020202020204" pitchFamily="34" charset="0"/>
                <a:cs typeface="Arial" panose="020B0604020202020204" pitchFamily="34" charset="0"/>
              </a:rPr>
              <a:t>long-stay</a:t>
            </a:r>
            <a:r>
              <a:rPr lang="en-US" sz="2400" baseline="0">
                <a:solidFill>
                  <a:schemeClr val="tx1"/>
                </a:solidFill>
                <a:latin typeface="Arial" panose="020B0604020202020204" pitchFamily="34" charset="0"/>
                <a:cs typeface="Arial" panose="020B0604020202020204" pitchFamily="34" charset="0"/>
              </a:rPr>
              <a:t> residents who are </a:t>
            </a:r>
            <a:r>
              <a:rPr lang="en-US" sz="2400" b="1" baseline="0">
                <a:latin typeface="Arial" panose="020B0604020202020204" pitchFamily="34" charset="0"/>
                <a:cs typeface="Arial" panose="020B0604020202020204" pitchFamily="34" charset="0"/>
              </a:rPr>
              <a:t>having a potentially preventable ED visit </a:t>
            </a:r>
            <a:r>
              <a:rPr lang="en-US" sz="2400" baseline="0">
                <a:solidFill>
                  <a:schemeClr val="tx1"/>
                </a:solidFill>
                <a:latin typeface="Arial" panose="020B0604020202020204" pitchFamily="34" charset="0"/>
                <a:cs typeface="Arial" panose="020B0604020202020204" pitchFamily="34" charset="0"/>
              </a:rPr>
              <a:t>within 30 days after inpatient discharge.</a:t>
            </a:r>
            <a:endParaRPr lang="en-US" sz="2400">
              <a:solidFill>
                <a:schemeClr val="tx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687D6FB-D490-4538-FA0B-5BDC66A08F3B}"/>
              </a:ext>
            </a:extLst>
          </p:cNvPr>
          <p:cNvSpPr>
            <a:spLocks noGrp="1"/>
          </p:cNvSpPr>
          <p:nvPr>
            <p:ph type="sldNum" sz="quarter" idx="10"/>
          </p:nvPr>
        </p:nvSpPr>
        <p:spPr/>
        <p:txBody>
          <a:bodyPr/>
          <a:lstStyle/>
          <a:p>
            <a:fld id="{DA2A2E6C-CC93-46C0-9D7A-2030A4B9A290}" type="slidenum">
              <a:rPr lang="en-US" smtClean="0"/>
              <a:t>19</a:t>
            </a:fld>
            <a:endParaRPr lang="en-US"/>
          </a:p>
        </p:txBody>
      </p:sp>
      <p:sp>
        <p:nvSpPr>
          <p:cNvPr id="6" name="TextBox 5">
            <a:extLst>
              <a:ext uri="{FF2B5EF4-FFF2-40B4-BE49-F238E27FC236}">
                <a16:creationId xmlns:a16="http://schemas.microsoft.com/office/drawing/2014/main" id="{C587B8CB-2F43-3E1F-4396-766DD2A2800E}"/>
              </a:ext>
            </a:extLst>
          </p:cNvPr>
          <p:cNvSpPr txBox="1"/>
          <p:nvPr/>
        </p:nvSpPr>
        <p:spPr>
          <a:xfrm>
            <a:off x="7235419" y="2019537"/>
            <a:ext cx="3939466" cy="3416320"/>
          </a:xfrm>
          <a:prstGeom prst="rect">
            <a:avLst/>
          </a:prstGeom>
          <a:noFill/>
        </p:spPr>
        <p:txBody>
          <a:bodyPr wrap="square" lIns="91440" tIns="45720" rIns="91440" bIns="45720" anchor="t">
            <a:spAutoFit/>
          </a:bodyPr>
          <a:lstStyle/>
          <a:p>
            <a:r>
              <a:rPr lang="en-US" dirty="0">
                <a:latin typeface="Arial"/>
                <a:ea typeface="ＭＳ Ｐゴシック"/>
                <a:cs typeface="Arial"/>
              </a:rPr>
              <a:t>The entire nation is experiencing an uptick in preventable ED visits. Unfortunately, long stay residents in Wyoming are experiencing a disproportionate increase in preventable ED visits.</a:t>
            </a:r>
            <a:endParaRPr lang="en-US" dirty="0">
              <a:ea typeface="ＭＳ Ｐゴシック"/>
            </a:endParaRPr>
          </a:p>
        </p:txBody>
      </p:sp>
      <p:graphicFrame>
        <p:nvGraphicFramePr>
          <p:cNvPr id="3" name="Chart 2">
            <a:extLst>
              <a:ext uri="{FF2B5EF4-FFF2-40B4-BE49-F238E27FC236}">
                <a16:creationId xmlns:a16="http://schemas.microsoft.com/office/drawing/2014/main" id="{3066A345-B9CB-91DE-091D-D22BF218325E}"/>
              </a:ext>
            </a:extLst>
          </p:cNvPr>
          <p:cNvGraphicFramePr>
            <a:graphicFrameLocks/>
          </p:cNvGraphicFramePr>
          <p:nvPr>
            <p:extLst>
              <p:ext uri="{D42A27DB-BD31-4B8C-83A1-F6EECF244321}">
                <p14:modId xmlns:p14="http://schemas.microsoft.com/office/powerpoint/2010/main" val="1592665272"/>
              </p:ext>
            </p:extLst>
          </p:nvPr>
        </p:nvGraphicFramePr>
        <p:xfrm>
          <a:off x="609600" y="1656169"/>
          <a:ext cx="5354929" cy="37729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71855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C5A94-4DB4-40F0-A34C-812220C16F97}"/>
              </a:ext>
            </a:extLst>
          </p:cNvPr>
          <p:cNvSpPr>
            <a:spLocks noGrp="1"/>
          </p:cNvSpPr>
          <p:nvPr>
            <p:ph type="title"/>
          </p:nvPr>
        </p:nvSpPr>
        <p:spPr>
          <a:xfrm>
            <a:off x="590746" y="-132295"/>
            <a:ext cx="9631680" cy="1295400"/>
          </a:xfrm>
        </p:spPr>
        <p:txBody>
          <a:bodyPr/>
          <a:lstStyle/>
          <a:p>
            <a:r>
              <a:rPr lang="en-US" sz="2000" b="1">
                <a:latin typeface="Arial" panose="020B0604020202020204" pitchFamily="34" charset="0"/>
                <a:cs typeface="Arial" panose="020B0604020202020204" pitchFamily="34" charset="0"/>
              </a:rPr>
              <a:t>Mountain Pacific’s Region of Service</a:t>
            </a:r>
            <a:br>
              <a:rPr lang="en-US" sz="2000"/>
            </a:br>
            <a:endParaRPr lang="en-US" sz="4000" b="1">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6BF9DDD-7D59-409F-82CF-FD31BA17D9A4}"/>
              </a:ext>
            </a:extLst>
          </p:cNvPr>
          <p:cNvSpPr>
            <a:spLocks noGrp="1"/>
          </p:cNvSpPr>
          <p:nvPr>
            <p:ph type="sldNum" sz="quarter" idx="10"/>
          </p:nvPr>
        </p:nvSpPr>
        <p:spPr/>
        <p:txBody>
          <a:bodyPr/>
          <a:lstStyle/>
          <a:p>
            <a:pPr defTabSz="914377">
              <a:defRPr/>
            </a:pPr>
            <a:fld id="{C60E1222-6C22-40E2-950B-64196D41AC49}" type="slidenum">
              <a:rPr lang="en-US">
                <a:solidFill>
                  <a:srgbClr val="000000">
                    <a:tint val="75000"/>
                  </a:srgbClr>
                </a:solidFill>
              </a:rPr>
              <a:pPr defTabSz="914377">
                <a:defRPr/>
              </a:pPr>
              <a:t>2</a:t>
            </a:fld>
            <a:endParaRPr lang="en-US">
              <a:solidFill>
                <a:srgbClr val="000000">
                  <a:tint val="75000"/>
                </a:srgbClr>
              </a:solidFill>
            </a:endParaRPr>
          </a:p>
        </p:txBody>
      </p:sp>
      <p:pic>
        <p:nvPicPr>
          <p:cNvPr id="6" name="Picture 5" descr="Montana">
            <a:extLst>
              <a:ext uri="{FF2B5EF4-FFF2-40B4-BE49-F238E27FC236}">
                <a16:creationId xmlns:a16="http://schemas.microsoft.com/office/drawing/2014/main" id="{608A8288-A998-4DEE-A241-FEC5E37A67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8587" y="2684369"/>
            <a:ext cx="2007488" cy="1272027"/>
          </a:xfrm>
          <a:prstGeom prst="rect">
            <a:avLst/>
          </a:prstGeom>
        </p:spPr>
      </p:pic>
      <p:pic>
        <p:nvPicPr>
          <p:cNvPr id="8" name="Picture 7" descr="Wyoming">
            <a:extLst>
              <a:ext uri="{FF2B5EF4-FFF2-40B4-BE49-F238E27FC236}">
                <a16:creationId xmlns:a16="http://schemas.microsoft.com/office/drawing/2014/main" id="{239A37BB-6F30-4510-8613-4116B4B7B8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5795" y="4234166"/>
            <a:ext cx="1463040" cy="1206367"/>
          </a:xfrm>
          <a:prstGeom prst="rect">
            <a:avLst/>
          </a:prstGeom>
        </p:spPr>
      </p:pic>
      <p:pic>
        <p:nvPicPr>
          <p:cNvPr id="10" name="Picture 9" descr="Alaska">
            <a:extLst>
              <a:ext uri="{FF2B5EF4-FFF2-40B4-BE49-F238E27FC236}">
                <a16:creationId xmlns:a16="http://schemas.microsoft.com/office/drawing/2014/main" id="{B86C1254-CDC9-465E-BD69-79F73FEE7A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2398" y="1990543"/>
            <a:ext cx="6014759" cy="3066639"/>
          </a:xfrm>
          <a:prstGeom prst="rect">
            <a:avLst/>
          </a:prstGeom>
        </p:spPr>
      </p:pic>
      <p:pic>
        <p:nvPicPr>
          <p:cNvPr id="12" name="Picture 11" descr="Hawaii">
            <a:extLst>
              <a:ext uri="{FF2B5EF4-FFF2-40B4-BE49-F238E27FC236}">
                <a16:creationId xmlns:a16="http://schemas.microsoft.com/office/drawing/2014/main" id="{45987053-C188-4804-B7CC-19F3B4B5A1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0475" y="1638936"/>
            <a:ext cx="2161904" cy="1405923"/>
          </a:xfrm>
          <a:prstGeom prst="rect">
            <a:avLst/>
          </a:prstGeom>
        </p:spPr>
      </p:pic>
      <p:pic>
        <p:nvPicPr>
          <p:cNvPr id="14" name="Picture 13" descr="Guam">
            <a:extLst>
              <a:ext uri="{FF2B5EF4-FFF2-40B4-BE49-F238E27FC236}">
                <a16:creationId xmlns:a16="http://schemas.microsoft.com/office/drawing/2014/main" id="{01AEC128-D4C7-473B-9525-1FC4A6F328D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0746" y="5184735"/>
            <a:ext cx="530687" cy="651144"/>
          </a:xfrm>
          <a:prstGeom prst="rect">
            <a:avLst/>
          </a:prstGeom>
        </p:spPr>
      </p:pic>
      <p:pic>
        <p:nvPicPr>
          <p:cNvPr id="16" name="Picture 15" descr="American Samoa">
            <a:extLst>
              <a:ext uri="{FF2B5EF4-FFF2-40B4-BE49-F238E27FC236}">
                <a16:creationId xmlns:a16="http://schemas.microsoft.com/office/drawing/2014/main" id="{28C9F732-A79E-4AD9-B56F-922BB14D424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12835" y="4987561"/>
            <a:ext cx="978788" cy="461665"/>
          </a:xfrm>
          <a:prstGeom prst="rect">
            <a:avLst/>
          </a:prstGeom>
        </p:spPr>
      </p:pic>
      <p:pic>
        <p:nvPicPr>
          <p:cNvPr id="18" name="Picture 17" descr="Northern Mariana Islands">
            <a:extLst>
              <a:ext uri="{FF2B5EF4-FFF2-40B4-BE49-F238E27FC236}">
                <a16:creationId xmlns:a16="http://schemas.microsoft.com/office/drawing/2014/main" id="{22CE3CD3-97F2-41ED-95B3-19CF5E07D1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4796" y="1621407"/>
            <a:ext cx="690627" cy="3548899"/>
          </a:xfrm>
          <a:prstGeom prst="rect">
            <a:avLst/>
          </a:prstGeom>
        </p:spPr>
      </p:pic>
      <p:sp>
        <p:nvSpPr>
          <p:cNvPr id="19" name="TextBox 18">
            <a:extLst>
              <a:ext uri="{FF2B5EF4-FFF2-40B4-BE49-F238E27FC236}">
                <a16:creationId xmlns:a16="http://schemas.microsoft.com/office/drawing/2014/main" id="{756D9D0A-B872-4696-B73A-C216047CD1F9}"/>
              </a:ext>
            </a:extLst>
          </p:cNvPr>
          <p:cNvSpPr txBox="1"/>
          <p:nvPr/>
        </p:nvSpPr>
        <p:spPr>
          <a:xfrm>
            <a:off x="893005" y="5421163"/>
            <a:ext cx="1097280" cy="461665"/>
          </a:xfrm>
          <a:prstGeom prst="rect">
            <a:avLst/>
          </a:prstGeom>
          <a:noFill/>
        </p:spPr>
        <p:txBody>
          <a:bodyPr wrap="square" rtlCol="0">
            <a:spAutoFit/>
          </a:bodyPr>
          <a:lstStyle/>
          <a:p>
            <a:pPr defTabSz="914377">
              <a:defRPr/>
            </a:pPr>
            <a:r>
              <a:rPr lang="en-US" sz="2400">
                <a:solidFill>
                  <a:srgbClr val="000000"/>
                </a:solidFill>
                <a:latin typeface="Arial" panose="020B0604020202020204" pitchFamily="34" charset="0"/>
                <a:cs typeface="Arial" panose="020B0604020202020204" pitchFamily="34" charset="0"/>
              </a:rPr>
              <a:t>Guam</a:t>
            </a:r>
          </a:p>
        </p:txBody>
      </p:sp>
      <p:sp>
        <p:nvSpPr>
          <p:cNvPr id="21" name="TextBox 20">
            <a:extLst>
              <a:ext uri="{FF2B5EF4-FFF2-40B4-BE49-F238E27FC236}">
                <a16:creationId xmlns:a16="http://schemas.microsoft.com/office/drawing/2014/main" id="{95CA665F-F4E6-46A7-A1E4-2A927C5EF7EE}"/>
              </a:ext>
            </a:extLst>
          </p:cNvPr>
          <p:cNvSpPr txBox="1"/>
          <p:nvPr/>
        </p:nvSpPr>
        <p:spPr>
          <a:xfrm>
            <a:off x="1604297" y="4234166"/>
            <a:ext cx="1219200" cy="461665"/>
          </a:xfrm>
          <a:prstGeom prst="rect">
            <a:avLst/>
          </a:prstGeom>
          <a:noFill/>
        </p:spPr>
        <p:txBody>
          <a:bodyPr wrap="square" rtlCol="0">
            <a:spAutoFit/>
          </a:bodyPr>
          <a:lstStyle/>
          <a:p>
            <a:pPr defTabSz="914377">
              <a:defRPr/>
            </a:pPr>
            <a:r>
              <a:rPr lang="en-US" sz="2400">
                <a:solidFill>
                  <a:srgbClr val="000000"/>
                </a:solidFill>
                <a:latin typeface="Arial" panose="020B0604020202020204" pitchFamily="34" charset="0"/>
                <a:cs typeface="Arial" panose="020B0604020202020204" pitchFamily="34" charset="0"/>
              </a:rPr>
              <a:t>Saipan</a:t>
            </a:r>
          </a:p>
        </p:txBody>
      </p:sp>
      <p:sp>
        <p:nvSpPr>
          <p:cNvPr id="23" name="TextBox 22">
            <a:extLst>
              <a:ext uri="{FF2B5EF4-FFF2-40B4-BE49-F238E27FC236}">
                <a16:creationId xmlns:a16="http://schemas.microsoft.com/office/drawing/2014/main" id="{E9EB45B7-2743-4CDF-8F20-5C673CDF027A}"/>
              </a:ext>
            </a:extLst>
          </p:cNvPr>
          <p:cNvSpPr txBox="1"/>
          <p:nvPr/>
        </p:nvSpPr>
        <p:spPr>
          <a:xfrm>
            <a:off x="3282891" y="5408399"/>
            <a:ext cx="2560320" cy="461665"/>
          </a:xfrm>
          <a:prstGeom prst="rect">
            <a:avLst/>
          </a:prstGeom>
          <a:noFill/>
        </p:spPr>
        <p:txBody>
          <a:bodyPr wrap="square" rtlCol="0">
            <a:spAutoFit/>
          </a:bodyPr>
          <a:lstStyle/>
          <a:p>
            <a:pPr defTabSz="914377">
              <a:defRPr/>
            </a:pPr>
            <a:r>
              <a:rPr lang="en-US" sz="2400">
                <a:solidFill>
                  <a:srgbClr val="000000"/>
                </a:solidFill>
                <a:latin typeface="Arial" panose="020B0604020202020204" pitchFamily="34" charset="0"/>
                <a:cs typeface="Arial" panose="020B0604020202020204" pitchFamily="34" charset="0"/>
              </a:rPr>
              <a:t>American Samoa</a:t>
            </a:r>
          </a:p>
        </p:txBody>
      </p:sp>
      <p:sp>
        <p:nvSpPr>
          <p:cNvPr id="25" name="TextBox 24">
            <a:extLst>
              <a:ext uri="{FF2B5EF4-FFF2-40B4-BE49-F238E27FC236}">
                <a16:creationId xmlns:a16="http://schemas.microsoft.com/office/drawing/2014/main" id="{AEF5AA6B-CC79-410A-AA12-F782D5B99D12}"/>
              </a:ext>
            </a:extLst>
          </p:cNvPr>
          <p:cNvSpPr txBox="1"/>
          <p:nvPr/>
        </p:nvSpPr>
        <p:spPr>
          <a:xfrm>
            <a:off x="3665753" y="1759710"/>
            <a:ext cx="1188720" cy="461665"/>
          </a:xfrm>
          <a:prstGeom prst="rect">
            <a:avLst/>
          </a:prstGeom>
          <a:noFill/>
        </p:spPr>
        <p:txBody>
          <a:bodyPr wrap="square" rtlCol="0">
            <a:spAutoFit/>
          </a:bodyPr>
          <a:lstStyle/>
          <a:p>
            <a:pPr defTabSz="914377">
              <a:defRPr/>
            </a:pPr>
            <a:r>
              <a:rPr lang="en-US" sz="2400">
                <a:solidFill>
                  <a:srgbClr val="000000"/>
                </a:solidFill>
                <a:latin typeface="Arial" panose="020B0604020202020204" pitchFamily="34" charset="0"/>
                <a:cs typeface="Arial" panose="020B0604020202020204" pitchFamily="34" charset="0"/>
              </a:rPr>
              <a:t>Hawaii</a:t>
            </a:r>
          </a:p>
        </p:txBody>
      </p:sp>
      <p:sp>
        <p:nvSpPr>
          <p:cNvPr id="27" name="TextBox 26">
            <a:extLst>
              <a:ext uri="{FF2B5EF4-FFF2-40B4-BE49-F238E27FC236}">
                <a16:creationId xmlns:a16="http://schemas.microsoft.com/office/drawing/2014/main" id="{0836116D-8A82-4ECF-8448-1BC179984F06}"/>
              </a:ext>
            </a:extLst>
          </p:cNvPr>
          <p:cNvSpPr txBox="1"/>
          <p:nvPr/>
        </p:nvSpPr>
        <p:spPr>
          <a:xfrm>
            <a:off x="6921967" y="4185249"/>
            <a:ext cx="1188720" cy="461665"/>
          </a:xfrm>
          <a:prstGeom prst="rect">
            <a:avLst/>
          </a:prstGeom>
          <a:noFill/>
        </p:spPr>
        <p:txBody>
          <a:bodyPr wrap="square" rtlCol="0">
            <a:spAutoFit/>
          </a:bodyPr>
          <a:lstStyle/>
          <a:p>
            <a:pPr defTabSz="914377">
              <a:defRPr/>
            </a:pPr>
            <a:r>
              <a:rPr lang="en-US" sz="2400">
                <a:solidFill>
                  <a:srgbClr val="000000"/>
                </a:solidFill>
                <a:latin typeface="Arial" panose="020B0604020202020204" pitchFamily="34" charset="0"/>
                <a:cs typeface="Arial" panose="020B0604020202020204" pitchFamily="34" charset="0"/>
              </a:rPr>
              <a:t>Alaska</a:t>
            </a:r>
          </a:p>
        </p:txBody>
      </p:sp>
      <p:sp>
        <p:nvSpPr>
          <p:cNvPr id="29" name="TextBox 28">
            <a:extLst>
              <a:ext uri="{FF2B5EF4-FFF2-40B4-BE49-F238E27FC236}">
                <a16:creationId xmlns:a16="http://schemas.microsoft.com/office/drawing/2014/main" id="{F22740A9-1AD2-4C1B-A8BE-B2ACB40B5807}"/>
              </a:ext>
            </a:extLst>
          </p:cNvPr>
          <p:cNvSpPr txBox="1"/>
          <p:nvPr/>
        </p:nvSpPr>
        <p:spPr>
          <a:xfrm>
            <a:off x="9385715" y="2337910"/>
            <a:ext cx="1463040" cy="461665"/>
          </a:xfrm>
          <a:prstGeom prst="rect">
            <a:avLst/>
          </a:prstGeom>
          <a:noFill/>
        </p:spPr>
        <p:txBody>
          <a:bodyPr wrap="square" rtlCol="0">
            <a:spAutoFit/>
          </a:bodyPr>
          <a:lstStyle/>
          <a:p>
            <a:pPr algn="ctr" defTabSz="914377">
              <a:defRPr/>
            </a:pPr>
            <a:r>
              <a:rPr lang="en-US" sz="2400">
                <a:solidFill>
                  <a:srgbClr val="000000"/>
                </a:solidFill>
                <a:latin typeface="Arial" panose="020B0604020202020204" pitchFamily="34" charset="0"/>
                <a:cs typeface="Arial" panose="020B0604020202020204" pitchFamily="34" charset="0"/>
              </a:rPr>
              <a:t>Montana</a:t>
            </a:r>
          </a:p>
        </p:txBody>
      </p:sp>
      <p:sp>
        <p:nvSpPr>
          <p:cNvPr id="31" name="TextBox 30">
            <a:extLst>
              <a:ext uri="{FF2B5EF4-FFF2-40B4-BE49-F238E27FC236}">
                <a16:creationId xmlns:a16="http://schemas.microsoft.com/office/drawing/2014/main" id="{64622F92-3D68-44C0-A02E-9AAA4C98370D}"/>
              </a:ext>
            </a:extLst>
          </p:cNvPr>
          <p:cNvSpPr txBox="1"/>
          <p:nvPr/>
        </p:nvSpPr>
        <p:spPr>
          <a:xfrm>
            <a:off x="10016407" y="5388798"/>
            <a:ext cx="1584960" cy="461665"/>
          </a:xfrm>
          <a:prstGeom prst="rect">
            <a:avLst/>
          </a:prstGeom>
          <a:noFill/>
        </p:spPr>
        <p:txBody>
          <a:bodyPr wrap="square" rtlCol="0">
            <a:spAutoFit/>
          </a:bodyPr>
          <a:lstStyle/>
          <a:p>
            <a:pPr algn="ctr" defTabSz="914377">
              <a:defRPr/>
            </a:pPr>
            <a:r>
              <a:rPr lang="en-US" sz="2400">
                <a:solidFill>
                  <a:srgbClr val="000000"/>
                </a:solidFill>
                <a:latin typeface="Arial" panose="020B0604020202020204" pitchFamily="34" charset="0"/>
                <a:cs typeface="Arial" panose="020B0604020202020204" pitchFamily="34" charset="0"/>
              </a:rPr>
              <a:t>Wyoming</a:t>
            </a:r>
          </a:p>
        </p:txBody>
      </p:sp>
    </p:spTree>
    <p:extLst>
      <p:ext uri="{BB962C8B-B14F-4D97-AF65-F5344CB8AC3E}">
        <p14:creationId xmlns:p14="http://schemas.microsoft.com/office/powerpoint/2010/main" val="265453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CD91D-4A15-8B9A-F3E4-730C2EB93505}"/>
              </a:ext>
            </a:extLst>
          </p:cNvPr>
          <p:cNvSpPr>
            <a:spLocks noGrp="1"/>
          </p:cNvSpPr>
          <p:nvPr>
            <p:ph type="title"/>
          </p:nvPr>
        </p:nvSpPr>
        <p:spPr/>
        <p:txBody>
          <a:bodyPr>
            <a:normAutofit/>
          </a:bodyPr>
          <a:lstStyle/>
          <a:p>
            <a:r>
              <a:rPr lang="en-US" sz="4000" b="1">
                <a:latin typeface="Arial" panose="020B0604020202020204" pitchFamily="34" charset="0"/>
                <a:cs typeface="Arial" panose="020B0604020202020204" pitchFamily="34" charset="0"/>
              </a:rPr>
              <a:t>RIR Example for Metric 4.2 LS</a:t>
            </a:r>
          </a:p>
        </p:txBody>
      </p:sp>
      <p:graphicFrame>
        <p:nvGraphicFramePr>
          <p:cNvPr id="7" name="Table 6">
            <a:extLst>
              <a:ext uri="{FF2B5EF4-FFF2-40B4-BE49-F238E27FC236}">
                <a16:creationId xmlns:a16="http://schemas.microsoft.com/office/drawing/2014/main" id="{4D854AC2-1C6F-C623-E483-C75ABA41950A}"/>
              </a:ext>
            </a:extLst>
          </p:cNvPr>
          <p:cNvGraphicFramePr>
            <a:graphicFrameLocks noGrp="1"/>
          </p:cNvGraphicFramePr>
          <p:nvPr>
            <p:extLst>
              <p:ext uri="{D42A27DB-BD31-4B8C-83A1-F6EECF244321}">
                <p14:modId xmlns:p14="http://schemas.microsoft.com/office/powerpoint/2010/main" val="2983363754"/>
              </p:ext>
            </p:extLst>
          </p:nvPr>
        </p:nvGraphicFramePr>
        <p:xfrm>
          <a:off x="766917" y="1828801"/>
          <a:ext cx="9207771" cy="1093920"/>
        </p:xfrm>
        <a:graphic>
          <a:graphicData uri="http://schemas.openxmlformats.org/drawingml/2006/table">
            <a:tbl>
              <a:tblPr/>
              <a:tblGrid>
                <a:gridCol w="2010893">
                  <a:extLst>
                    <a:ext uri="{9D8B030D-6E8A-4147-A177-3AD203B41FA5}">
                      <a16:colId xmlns:a16="http://schemas.microsoft.com/office/drawing/2014/main" val="689891676"/>
                    </a:ext>
                  </a:extLst>
                </a:gridCol>
                <a:gridCol w="943708">
                  <a:extLst>
                    <a:ext uri="{9D8B030D-6E8A-4147-A177-3AD203B41FA5}">
                      <a16:colId xmlns:a16="http://schemas.microsoft.com/office/drawing/2014/main" val="4254959801"/>
                    </a:ext>
                  </a:extLst>
                </a:gridCol>
                <a:gridCol w="943708">
                  <a:extLst>
                    <a:ext uri="{9D8B030D-6E8A-4147-A177-3AD203B41FA5}">
                      <a16:colId xmlns:a16="http://schemas.microsoft.com/office/drawing/2014/main" val="4092796014"/>
                    </a:ext>
                  </a:extLst>
                </a:gridCol>
                <a:gridCol w="943708">
                  <a:extLst>
                    <a:ext uri="{9D8B030D-6E8A-4147-A177-3AD203B41FA5}">
                      <a16:colId xmlns:a16="http://schemas.microsoft.com/office/drawing/2014/main" val="808196524"/>
                    </a:ext>
                  </a:extLst>
                </a:gridCol>
                <a:gridCol w="1173021">
                  <a:extLst>
                    <a:ext uri="{9D8B030D-6E8A-4147-A177-3AD203B41FA5}">
                      <a16:colId xmlns:a16="http://schemas.microsoft.com/office/drawing/2014/main" val="3717872597"/>
                    </a:ext>
                  </a:extLst>
                </a:gridCol>
                <a:gridCol w="1173021">
                  <a:extLst>
                    <a:ext uri="{9D8B030D-6E8A-4147-A177-3AD203B41FA5}">
                      <a16:colId xmlns:a16="http://schemas.microsoft.com/office/drawing/2014/main" val="1580406713"/>
                    </a:ext>
                  </a:extLst>
                </a:gridCol>
                <a:gridCol w="1173021">
                  <a:extLst>
                    <a:ext uri="{9D8B030D-6E8A-4147-A177-3AD203B41FA5}">
                      <a16:colId xmlns:a16="http://schemas.microsoft.com/office/drawing/2014/main" val="1306913519"/>
                    </a:ext>
                  </a:extLst>
                </a:gridCol>
                <a:gridCol w="846691">
                  <a:extLst>
                    <a:ext uri="{9D8B030D-6E8A-4147-A177-3AD203B41FA5}">
                      <a16:colId xmlns:a16="http://schemas.microsoft.com/office/drawing/2014/main" val="2122848175"/>
                    </a:ext>
                  </a:extLst>
                </a:gridCol>
              </a:tblGrid>
              <a:tr h="207572">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gridSpan="3">
                  <a:txBody>
                    <a:bodyPr/>
                    <a:lstStyle/>
                    <a:p>
                      <a:pPr algn="ctr" fontAlgn="b"/>
                      <a:r>
                        <a:rPr lang="en-US" sz="1100" b="1" i="0" u="none" strike="noStrike">
                          <a:solidFill>
                            <a:srgbClr val="000000"/>
                          </a:solidFill>
                          <a:effectLst/>
                          <a:latin typeface="Arial" panose="020B0604020202020204" pitchFamily="34" charset="0"/>
                          <a:cs typeface="Arial" panose="020B0604020202020204" pitchFamily="34" charset="0"/>
                        </a:rPr>
                        <a:t>Baseline (Oct. 1, 2018 - Sep 30, 2020)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fontAlgn="b"/>
                      <a:r>
                        <a:rPr lang="en-US" sz="1100" b="1" i="0" u="none" strike="noStrike">
                          <a:solidFill>
                            <a:srgbClr val="000000"/>
                          </a:solidFill>
                          <a:effectLst/>
                          <a:latin typeface="Arial" panose="020B0604020202020204" pitchFamily="34" charset="0"/>
                          <a:cs typeface="Arial" panose="020B0604020202020204" pitchFamily="34" charset="0"/>
                        </a:rPr>
                        <a:t>Current Time Period (Nov 1, 2022 - Oct 31, 2023)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algn="l" fontAlgn="b"/>
                      <a:r>
                        <a:rPr lang="en-US" sz="1100" b="0" i="0" u="none" strike="noStrike">
                          <a:solidFill>
                            <a:srgbClr val="00000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069012609"/>
                  </a:ext>
                </a:extLst>
              </a:tr>
              <a:tr h="219693">
                <a:tc>
                  <a:txBody>
                    <a:bodyPr/>
                    <a:lstStyle/>
                    <a:p>
                      <a:pPr algn="r" fontAlgn="b"/>
                      <a:r>
                        <a:rPr lang="en-US" sz="1100" b="1" i="0" u="none" strike="noStrike">
                          <a:solidFill>
                            <a:srgbClr val="000000"/>
                          </a:solidFill>
                          <a:effectLst/>
                          <a:latin typeface="Arial" panose="020B0604020202020204" pitchFamily="34" charset="0"/>
                          <a:cs typeface="Arial" panose="020B0604020202020204" pitchFamily="34" charset="0"/>
                        </a:rPr>
                        <a:t>Location</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Numerator</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Denominator</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Rate</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Numerator</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Denominator</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Rate</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1" i="0" u="none" strike="noStrike">
                          <a:solidFill>
                            <a:srgbClr val="000000"/>
                          </a:solidFill>
                          <a:effectLst/>
                          <a:latin typeface="Arial" panose="020B0604020202020204" pitchFamily="34" charset="0"/>
                          <a:cs typeface="Arial" panose="020B0604020202020204" pitchFamily="34" charset="0"/>
                        </a:rPr>
                        <a:t>RIR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4237897"/>
                  </a:ext>
                </a:extLst>
              </a:tr>
              <a:tr h="219693">
                <a:tc>
                  <a:txBody>
                    <a:bodyPr/>
                    <a:lstStyle/>
                    <a:p>
                      <a:pPr algn="r" fontAlgn="b"/>
                      <a:r>
                        <a:rPr lang="en-US" sz="1100" b="1" i="0" u="none" strike="noStrike">
                          <a:solidFill>
                            <a:srgbClr val="000000"/>
                          </a:solidFill>
                          <a:effectLst/>
                          <a:latin typeface="Arial" panose="020B0604020202020204" pitchFamily="34" charset="0"/>
                          <a:cs typeface="Arial" panose="020B0604020202020204" pitchFamily="34" charset="0"/>
                        </a:rPr>
                        <a:t>Wyoming</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127</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976</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13012.30</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39</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361</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10803.32</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100" b="1" i="0" u="none" strike="noStrike">
                          <a:solidFill>
                            <a:srgbClr val="000000"/>
                          </a:solidFill>
                          <a:effectLst/>
                          <a:latin typeface="Arial" panose="020B0604020202020204" pitchFamily="34" charset="0"/>
                          <a:cs typeface="Arial" panose="020B0604020202020204" pitchFamily="34" charset="0"/>
                        </a:rPr>
                        <a:t>17.0%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104861849"/>
                  </a:ext>
                </a:extLst>
              </a:tr>
              <a:tr h="219693">
                <a:tc>
                  <a:txBody>
                    <a:bodyPr/>
                    <a:lstStyle/>
                    <a:p>
                      <a:pPr algn="r" fontAlgn="b"/>
                      <a:r>
                        <a:rPr lang="en-US" sz="1100" b="1" i="0" u="none" strike="noStrike">
                          <a:solidFill>
                            <a:srgbClr val="000000"/>
                          </a:solidFill>
                          <a:effectLst/>
                          <a:latin typeface="Arial" panose="020B0604020202020204" pitchFamily="34" charset="0"/>
                          <a:cs typeface="Arial" panose="020B0604020202020204" pitchFamily="34" charset="0"/>
                        </a:rPr>
                        <a:t>MPQH Region</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354</a:t>
                      </a: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2779</a:t>
                      </a:r>
                    </a:p>
                  </a:txBody>
                  <a:tcPr marL="6350" marR="6350" marT="6350" marB="0" anchor="b">
                    <a:lnL>
                      <a:noFill/>
                    </a:lnL>
                    <a:lnR>
                      <a:noFill/>
                    </a:lnR>
                    <a:lnT>
                      <a:noFill/>
                    </a:lnT>
                    <a:lnB>
                      <a:noFill/>
                    </a:lnB>
                    <a:no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12738.40</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146</a:t>
                      </a: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1129</a:t>
                      </a:r>
                    </a:p>
                  </a:txBody>
                  <a:tcPr marL="6350" marR="6350" marT="6350" marB="0" anchor="b">
                    <a:lnL>
                      <a:noFill/>
                    </a:lnL>
                    <a:lnR>
                      <a:noFill/>
                    </a:lnR>
                    <a:lnT>
                      <a:noFill/>
                    </a:lnT>
                    <a:lnB>
                      <a:noFill/>
                    </a:lnB>
                    <a:no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12931.80</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1" i="0" u="none" strike="noStrike">
                          <a:solidFill>
                            <a:srgbClr val="000000"/>
                          </a:solidFill>
                          <a:effectLst/>
                          <a:latin typeface="Arial" panose="020B0604020202020204" pitchFamily="34" charset="0"/>
                          <a:cs typeface="Arial" panose="020B0604020202020204" pitchFamily="34" charset="0"/>
                        </a:rPr>
                        <a:t>-1.5%</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998836050"/>
                  </a:ext>
                </a:extLst>
              </a:tr>
              <a:tr h="227269">
                <a:tc>
                  <a:txBody>
                    <a:bodyPr/>
                    <a:lstStyle/>
                    <a:p>
                      <a:pPr algn="r" fontAlgn="b"/>
                      <a:r>
                        <a:rPr lang="en-US" sz="1100" b="1" i="0" u="none" strike="noStrike">
                          <a:solidFill>
                            <a:srgbClr val="000000"/>
                          </a:solidFill>
                          <a:effectLst/>
                          <a:latin typeface="Arial" panose="020B0604020202020204" pitchFamily="34" charset="0"/>
                          <a:cs typeface="Arial" panose="020B0604020202020204" pitchFamily="34" charset="0"/>
                        </a:rPr>
                        <a:t>Nation</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75915</a:t>
                      </a:r>
                    </a:p>
                  </a:txBody>
                  <a:tcPr marL="6350" marR="6350" marT="635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394603</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19238.32</a:t>
                      </a:r>
                    </a:p>
                  </a:txBody>
                  <a:tcPr marL="6350" marR="6350" marT="635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25092</a:t>
                      </a:r>
                    </a:p>
                  </a:txBody>
                  <a:tcPr marL="6350" marR="6350" marT="635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132186</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18982.34</a:t>
                      </a:r>
                    </a:p>
                  </a:txBody>
                  <a:tcPr marL="6350" marR="6350" marT="635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fontAlgn="b"/>
                      <a:r>
                        <a:rPr lang="en-US" sz="1100" b="1" i="0" u="none" strike="noStrike">
                          <a:solidFill>
                            <a:srgbClr val="000000"/>
                          </a:solidFill>
                          <a:effectLst/>
                          <a:latin typeface="Arial" panose="020B0604020202020204" pitchFamily="34" charset="0"/>
                          <a:cs typeface="Arial" panose="020B0604020202020204" pitchFamily="34" charset="0"/>
                        </a:rPr>
                        <a:t>1.3%</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7178376"/>
                  </a:ext>
                </a:extLst>
              </a:tr>
            </a:tbl>
          </a:graphicData>
        </a:graphic>
      </p:graphicFrame>
      <p:graphicFrame>
        <p:nvGraphicFramePr>
          <p:cNvPr id="8" name="Chart 7">
            <a:extLst>
              <a:ext uri="{FF2B5EF4-FFF2-40B4-BE49-F238E27FC236}">
                <a16:creationId xmlns:a16="http://schemas.microsoft.com/office/drawing/2014/main" id="{9F10B2C0-B9CD-222B-D09A-A4C9A4D9724E}"/>
              </a:ext>
            </a:extLst>
          </p:cNvPr>
          <p:cNvGraphicFramePr>
            <a:graphicFrameLocks/>
          </p:cNvGraphicFramePr>
          <p:nvPr>
            <p:extLst>
              <p:ext uri="{D42A27DB-BD31-4B8C-83A1-F6EECF244321}">
                <p14:modId xmlns:p14="http://schemas.microsoft.com/office/powerpoint/2010/main" val="3737126774"/>
              </p:ext>
            </p:extLst>
          </p:nvPr>
        </p:nvGraphicFramePr>
        <p:xfrm>
          <a:off x="766917" y="3200400"/>
          <a:ext cx="7388942" cy="3132137"/>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7A734593-8C8D-D899-557E-5997F3B52A3C}"/>
              </a:ext>
            </a:extLst>
          </p:cNvPr>
          <p:cNvSpPr>
            <a:spLocks noGrp="1"/>
          </p:cNvSpPr>
          <p:nvPr>
            <p:ph type="sldNum" sz="quarter" idx="12"/>
          </p:nvPr>
        </p:nvSpPr>
        <p:spPr/>
        <p:txBody>
          <a:bodyPr/>
          <a:lstStyle/>
          <a:p>
            <a:fld id="{DA2A2E6C-CC93-46C0-9D7A-2030A4B9A290}" type="slidenum">
              <a:rPr lang="en-US" smtClean="0"/>
              <a:t>20</a:t>
            </a:fld>
            <a:endParaRPr lang="en-US"/>
          </a:p>
        </p:txBody>
      </p:sp>
    </p:spTree>
    <p:extLst>
      <p:ext uri="{BB962C8B-B14F-4D97-AF65-F5344CB8AC3E}">
        <p14:creationId xmlns:p14="http://schemas.microsoft.com/office/powerpoint/2010/main" val="3764262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43686-BC74-2760-D782-E59BB5FCB8FF}"/>
              </a:ext>
            </a:extLst>
          </p:cNvPr>
          <p:cNvSpPr>
            <a:spLocks noGrp="1"/>
          </p:cNvSpPr>
          <p:nvPr>
            <p:ph type="title"/>
          </p:nvPr>
        </p:nvSpPr>
        <p:spPr/>
        <p:txBody>
          <a:bodyPr>
            <a:normAutofit fontScale="90000"/>
          </a:bodyPr>
          <a:lstStyle/>
          <a:p>
            <a:r>
              <a:rPr lang="en-US" sz="2700">
                <a:solidFill>
                  <a:schemeClr val="tx1"/>
                </a:solidFill>
                <a:latin typeface="Arial" panose="020B0604020202020204" pitchFamily="34" charset="0"/>
                <a:cs typeface="Arial" panose="020B0604020202020204" pitchFamily="34" charset="0"/>
              </a:rPr>
              <a:t>RIR p</a:t>
            </a:r>
            <a:r>
              <a:rPr lang="en-US" sz="2700" baseline="0">
                <a:solidFill>
                  <a:schemeClr val="tx1"/>
                </a:solidFill>
                <a:latin typeface="Arial" panose="020B0604020202020204" pitchFamily="34" charset="0"/>
                <a:cs typeface="Arial" panose="020B0604020202020204" pitchFamily="34" charset="0"/>
              </a:rPr>
              <a:t>ercentage of NH stays by </a:t>
            </a:r>
            <a:r>
              <a:rPr lang="en-US" sz="2700" b="1" baseline="0">
                <a:latin typeface="Arial" panose="020B0604020202020204" pitchFamily="34" charset="0"/>
                <a:cs typeface="Arial" panose="020B0604020202020204" pitchFamily="34" charset="0"/>
              </a:rPr>
              <a:t>long-stay</a:t>
            </a:r>
            <a:r>
              <a:rPr lang="en-US" sz="2700" baseline="0">
                <a:latin typeface="Arial" panose="020B0604020202020204" pitchFamily="34" charset="0"/>
                <a:cs typeface="Arial" panose="020B0604020202020204" pitchFamily="34" charset="0"/>
              </a:rPr>
              <a:t> </a:t>
            </a:r>
            <a:r>
              <a:rPr lang="en-US" sz="2700" baseline="0">
                <a:solidFill>
                  <a:schemeClr val="tx1"/>
                </a:solidFill>
                <a:latin typeface="Arial" panose="020B0604020202020204" pitchFamily="34" charset="0"/>
                <a:cs typeface="Arial" panose="020B0604020202020204" pitchFamily="34" charset="0"/>
              </a:rPr>
              <a:t>residents who are Medicare residents having an </a:t>
            </a:r>
            <a:r>
              <a:rPr lang="en-US" sz="2700" b="1" baseline="0">
                <a:latin typeface="Arial" panose="020B0604020202020204" pitchFamily="34" charset="0"/>
                <a:cs typeface="Arial" panose="020B0604020202020204" pitchFamily="34" charset="0"/>
              </a:rPr>
              <a:t>all-cause inpatient readmission</a:t>
            </a:r>
            <a:r>
              <a:rPr lang="en-US" sz="2700" baseline="0">
                <a:solidFill>
                  <a:schemeClr val="tx1"/>
                </a:solidFill>
                <a:latin typeface="Arial" panose="020B0604020202020204" pitchFamily="34" charset="0"/>
                <a:cs typeface="Arial" panose="020B0604020202020204" pitchFamily="34" charset="0"/>
              </a:rPr>
              <a:t> within 30 days after inpatient discharge.</a:t>
            </a:r>
            <a:endParaRPr lang="en-US">
              <a:solidFill>
                <a:schemeClr val="tx1"/>
              </a:solidFill>
            </a:endParaRPr>
          </a:p>
        </p:txBody>
      </p:sp>
      <p:sp>
        <p:nvSpPr>
          <p:cNvPr id="3" name="Slide Number Placeholder 2">
            <a:extLst>
              <a:ext uri="{FF2B5EF4-FFF2-40B4-BE49-F238E27FC236}">
                <a16:creationId xmlns:a16="http://schemas.microsoft.com/office/drawing/2014/main" id="{8DB1E796-7C27-3791-E8E4-F7B74221E9FE}"/>
              </a:ext>
            </a:extLst>
          </p:cNvPr>
          <p:cNvSpPr>
            <a:spLocks noGrp="1"/>
          </p:cNvSpPr>
          <p:nvPr>
            <p:ph type="sldNum" sz="quarter" idx="10"/>
          </p:nvPr>
        </p:nvSpPr>
        <p:spPr/>
        <p:txBody>
          <a:bodyPr/>
          <a:lstStyle/>
          <a:p>
            <a:fld id="{DA2A2E6C-CC93-46C0-9D7A-2030A4B9A290}" type="slidenum">
              <a:rPr lang="en-US" smtClean="0"/>
              <a:t>21</a:t>
            </a:fld>
            <a:endParaRPr lang="en-US"/>
          </a:p>
        </p:txBody>
      </p:sp>
      <p:graphicFrame>
        <p:nvGraphicFramePr>
          <p:cNvPr id="4" name="Chart 3">
            <a:extLst>
              <a:ext uri="{FF2B5EF4-FFF2-40B4-BE49-F238E27FC236}">
                <a16:creationId xmlns:a16="http://schemas.microsoft.com/office/drawing/2014/main" id="{9F10B2C0-B9CD-222B-D09A-A4C9A4D9724E}"/>
              </a:ext>
            </a:extLst>
          </p:cNvPr>
          <p:cNvGraphicFramePr>
            <a:graphicFrameLocks/>
          </p:cNvGraphicFramePr>
          <p:nvPr>
            <p:extLst>
              <p:ext uri="{D42A27DB-BD31-4B8C-83A1-F6EECF244321}">
                <p14:modId xmlns:p14="http://schemas.microsoft.com/office/powerpoint/2010/main" val="2993321993"/>
              </p:ext>
            </p:extLst>
          </p:nvPr>
        </p:nvGraphicFramePr>
        <p:xfrm>
          <a:off x="932156" y="1530318"/>
          <a:ext cx="5738145" cy="425475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587B8CB-2F43-3E1F-4396-766DD2A2800E}"/>
              </a:ext>
            </a:extLst>
          </p:cNvPr>
          <p:cNvSpPr txBox="1"/>
          <p:nvPr/>
        </p:nvSpPr>
        <p:spPr>
          <a:xfrm>
            <a:off x="7414334" y="3124687"/>
            <a:ext cx="3939466" cy="1569660"/>
          </a:xfrm>
          <a:prstGeom prst="rect">
            <a:avLst/>
          </a:prstGeom>
          <a:noFill/>
        </p:spPr>
        <p:txBody>
          <a:bodyPr wrap="square">
            <a:spAutoFit/>
          </a:bodyPr>
          <a:lstStyle/>
          <a:p>
            <a:r>
              <a:rPr lang="en-US" b="0" baseline="0">
                <a:latin typeface="Arial" panose="020B0604020202020204" pitchFamily="34" charset="0"/>
                <a:cs typeface="Arial" panose="020B0604020202020204" pitchFamily="34" charset="0"/>
              </a:rPr>
              <a:t>Wyoming outperforms the nation in reducing 30-day readmissions among </a:t>
            </a:r>
            <a:r>
              <a:rPr lang="en-US">
                <a:latin typeface="Arial" panose="020B0604020202020204" pitchFamily="34" charset="0"/>
                <a:cs typeface="Arial" panose="020B0604020202020204" pitchFamily="34" charset="0"/>
              </a:rPr>
              <a:t>NH</a:t>
            </a:r>
            <a:r>
              <a:rPr lang="en-US" b="0" baseline="0">
                <a:latin typeface="Arial" panose="020B0604020202020204" pitchFamily="34" charset="0"/>
                <a:cs typeface="Arial" panose="020B0604020202020204" pitchFamily="34" charset="0"/>
              </a:rPr>
              <a:t> FFS beneficiaries.</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7916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43686-BC74-2760-D782-E59BB5FCB8FF}"/>
              </a:ext>
            </a:extLst>
          </p:cNvPr>
          <p:cNvSpPr>
            <a:spLocks noGrp="1"/>
          </p:cNvSpPr>
          <p:nvPr>
            <p:ph type="title"/>
          </p:nvPr>
        </p:nvSpPr>
        <p:spPr>
          <a:xfrm>
            <a:off x="683741" y="22571"/>
            <a:ext cx="8522044" cy="1295400"/>
          </a:xfrm>
        </p:spPr>
        <p:txBody>
          <a:bodyPr>
            <a:normAutofit/>
          </a:bodyPr>
          <a:lstStyle/>
          <a:p>
            <a:r>
              <a:rPr lang="en-US" sz="2400">
                <a:solidFill>
                  <a:schemeClr val="tx1"/>
                </a:solidFill>
                <a:latin typeface="Arial" panose="020B0604020202020204" pitchFamily="34" charset="0"/>
                <a:cs typeface="Arial" panose="020B0604020202020204" pitchFamily="34" charset="0"/>
              </a:rPr>
              <a:t>RIR percentage of NH </a:t>
            </a:r>
            <a:r>
              <a:rPr lang="en-US" sz="2400" b="1">
                <a:latin typeface="Arial" panose="020B0604020202020204" pitchFamily="34" charset="0"/>
                <a:cs typeface="Arial" panose="020B0604020202020204" pitchFamily="34" charset="0"/>
              </a:rPr>
              <a:t>short stays </a:t>
            </a:r>
            <a:r>
              <a:rPr lang="en-US" sz="2400">
                <a:solidFill>
                  <a:schemeClr val="tx1"/>
                </a:solidFill>
                <a:latin typeface="Arial" panose="020B0604020202020204" pitchFamily="34" charset="0"/>
                <a:cs typeface="Arial" panose="020B0604020202020204" pitchFamily="34" charset="0"/>
              </a:rPr>
              <a:t>by Medicare residents having an </a:t>
            </a:r>
            <a:r>
              <a:rPr lang="en-US" sz="2400" b="1">
                <a:latin typeface="Arial" panose="020B0604020202020204" pitchFamily="34" charset="0"/>
                <a:cs typeface="Arial" panose="020B0604020202020204" pitchFamily="34" charset="0"/>
              </a:rPr>
              <a:t>all-cause</a:t>
            </a:r>
            <a:r>
              <a:rPr lang="en-US" sz="2400">
                <a:latin typeface="Arial" panose="020B0604020202020204" pitchFamily="34" charset="0"/>
                <a:cs typeface="Arial" panose="020B0604020202020204" pitchFamily="34" charset="0"/>
              </a:rPr>
              <a:t> </a:t>
            </a:r>
            <a:r>
              <a:rPr lang="en-US" sz="2400" b="1">
                <a:latin typeface="Arial" panose="020B0604020202020204" pitchFamily="34" charset="0"/>
                <a:cs typeface="Arial" panose="020B0604020202020204" pitchFamily="34" charset="0"/>
              </a:rPr>
              <a:t>readmission</a:t>
            </a:r>
            <a:r>
              <a:rPr lang="en-US" sz="2400">
                <a:solidFill>
                  <a:schemeClr val="tx1"/>
                </a:solidFill>
                <a:latin typeface="Arial" panose="020B0604020202020204" pitchFamily="34" charset="0"/>
                <a:cs typeface="Arial" panose="020B0604020202020204" pitchFamily="34" charset="0"/>
              </a:rPr>
              <a:t> within 30 days after inpatient discharge.</a:t>
            </a:r>
          </a:p>
        </p:txBody>
      </p:sp>
      <p:sp>
        <p:nvSpPr>
          <p:cNvPr id="6" name="TextBox 5">
            <a:extLst>
              <a:ext uri="{FF2B5EF4-FFF2-40B4-BE49-F238E27FC236}">
                <a16:creationId xmlns:a16="http://schemas.microsoft.com/office/drawing/2014/main" id="{C587B8CB-2F43-3E1F-4396-766DD2A2800E}"/>
              </a:ext>
            </a:extLst>
          </p:cNvPr>
          <p:cNvSpPr txBox="1"/>
          <p:nvPr/>
        </p:nvSpPr>
        <p:spPr>
          <a:xfrm>
            <a:off x="7464520" y="3175117"/>
            <a:ext cx="4117880" cy="830997"/>
          </a:xfrm>
          <a:prstGeom prst="rect">
            <a:avLst/>
          </a:prstGeom>
          <a:noFill/>
        </p:spPr>
        <p:txBody>
          <a:bodyPr wrap="square">
            <a:spAutoFit/>
          </a:bodyPr>
          <a:lstStyle/>
          <a:p>
            <a:r>
              <a:rPr lang="en-US">
                <a:latin typeface="Arial" panose="020B0604020202020204" pitchFamily="34" charset="0"/>
                <a:cs typeface="Arial" panose="020B0604020202020204" pitchFamily="34" charset="0"/>
              </a:rPr>
              <a:t>Wyoming’s short stay residents experience.</a:t>
            </a:r>
          </a:p>
        </p:txBody>
      </p:sp>
      <p:graphicFrame>
        <p:nvGraphicFramePr>
          <p:cNvPr id="3" name="Chart 2">
            <a:extLst>
              <a:ext uri="{FF2B5EF4-FFF2-40B4-BE49-F238E27FC236}">
                <a16:creationId xmlns:a16="http://schemas.microsoft.com/office/drawing/2014/main" id="{405F6F1D-F0F9-21FA-7367-98CC80E75EC8}"/>
              </a:ext>
            </a:extLst>
          </p:cNvPr>
          <p:cNvGraphicFramePr>
            <a:graphicFrameLocks/>
          </p:cNvGraphicFramePr>
          <p:nvPr>
            <p:extLst>
              <p:ext uri="{D42A27DB-BD31-4B8C-83A1-F6EECF244321}">
                <p14:modId xmlns:p14="http://schemas.microsoft.com/office/powerpoint/2010/main" val="2718291846"/>
              </p:ext>
            </p:extLst>
          </p:nvPr>
        </p:nvGraphicFramePr>
        <p:xfrm>
          <a:off x="920750" y="2089198"/>
          <a:ext cx="5452058" cy="3667789"/>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28296B73-53F3-3812-D589-764A58DCC141}"/>
              </a:ext>
            </a:extLst>
          </p:cNvPr>
          <p:cNvSpPr>
            <a:spLocks noGrp="1"/>
          </p:cNvSpPr>
          <p:nvPr>
            <p:ph type="sldNum" sz="quarter" idx="12"/>
          </p:nvPr>
        </p:nvSpPr>
        <p:spPr/>
        <p:txBody>
          <a:bodyPr/>
          <a:lstStyle/>
          <a:p>
            <a:fld id="{DA2A2E6C-CC93-46C0-9D7A-2030A4B9A290}" type="slidenum">
              <a:rPr lang="en-US" smtClean="0"/>
              <a:t>22</a:t>
            </a:fld>
            <a:endParaRPr lang="en-US"/>
          </a:p>
        </p:txBody>
      </p:sp>
    </p:spTree>
    <p:extLst>
      <p:ext uri="{BB962C8B-B14F-4D97-AF65-F5344CB8AC3E}">
        <p14:creationId xmlns:p14="http://schemas.microsoft.com/office/powerpoint/2010/main" val="3505338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88510-7C54-C453-575D-50057CFDDD97}"/>
              </a:ext>
            </a:extLst>
          </p:cNvPr>
          <p:cNvSpPr>
            <a:spLocks noGrp="1"/>
          </p:cNvSpPr>
          <p:nvPr>
            <p:ph type="title"/>
          </p:nvPr>
        </p:nvSpPr>
        <p:spPr>
          <a:xfrm>
            <a:off x="279236" y="2140218"/>
            <a:ext cx="4403975" cy="1325563"/>
          </a:xfrm>
        </p:spPr>
        <p:txBody>
          <a:bodyPr>
            <a:normAutofit fontScale="90000"/>
          </a:bodyPr>
          <a:lstStyle/>
          <a:p>
            <a:br>
              <a:rPr lang="en-US"/>
            </a:br>
            <a:br>
              <a:rPr lang="en-US"/>
            </a:br>
            <a:br>
              <a:rPr lang="en-US" sz="6000" b="1">
                <a:latin typeface="Arial" panose="020B0604020202020204" pitchFamily="34" charset="0"/>
                <a:cs typeface="Arial" panose="020B0604020202020204" pitchFamily="34" charset="0"/>
              </a:rPr>
            </a:br>
            <a:br>
              <a:rPr lang="en-US"/>
            </a:br>
            <a:r>
              <a:rPr lang="en-US" sz="2200">
                <a:latin typeface="Arial" panose="020B0604020202020204" pitchFamily="34" charset="0"/>
                <a:cs typeface="Arial" panose="020B0604020202020204" pitchFamily="34" charset="0"/>
              </a:rPr>
              <a:t>Percentage of </a:t>
            </a:r>
            <a:r>
              <a:rPr lang="en-US" sz="2200" dirty="0">
                <a:latin typeface="Arial" panose="020B0604020202020204" pitchFamily="34" charset="0"/>
                <a:cs typeface="Arial" panose="020B0604020202020204" pitchFamily="34" charset="0"/>
              </a:rPr>
              <a:t>NHs </a:t>
            </a:r>
            <a:r>
              <a:rPr lang="en-US" sz="2200">
                <a:latin typeface="Arial" panose="020B0604020202020204" pitchFamily="34" charset="0"/>
                <a:cs typeface="Arial" panose="020B0604020202020204" pitchFamily="34" charset="0"/>
              </a:rPr>
              <a:t>with an established/documented safe </a:t>
            </a:r>
            <a:br>
              <a:rPr lang="en-US" sz="2200">
                <a:latin typeface="Arial" panose="020B0604020202020204" pitchFamily="34" charset="0"/>
                <a:cs typeface="Arial" panose="020B0604020202020204" pitchFamily="34" charset="0"/>
              </a:rPr>
            </a:br>
            <a:r>
              <a:rPr lang="en-US" sz="2200">
                <a:latin typeface="Arial" panose="020B0604020202020204" pitchFamily="34" charset="0"/>
                <a:cs typeface="Arial" panose="020B0604020202020204" pitchFamily="34" charset="0"/>
              </a:rPr>
              <a:t>visitor policy.</a:t>
            </a:r>
            <a:br>
              <a:rPr lang="en-US" sz="2200">
                <a:latin typeface="Arial" panose="020B0604020202020204" pitchFamily="34" charset="0"/>
                <a:cs typeface="Arial" panose="020B0604020202020204" pitchFamily="34" charset="0"/>
              </a:rPr>
            </a:br>
            <a:br>
              <a:rPr lang="en-US" sz="2200">
                <a:latin typeface="Arial" panose="020B0604020202020204" pitchFamily="34" charset="0"/>
                <a:cs typeface="Arial" panose="020B0604020202020204" pitchFamily="34" charset="0"/>
              </a:rPr>
            </a:br>
            <a:r>
              <a:rPr lang="en-US" sz="2200">
                <a:latin typeface="Arial" panose="020B0604020202020204" pitchFamily="34" charset="0"/>
                <a:cs typeface="Arial" panose="020B0604020202020204" pitchFamily="34" charset="0"/>
              </a:rPr>
              <a:t>Percentage of </a:t>
            </a:r>
            <a:r>
              <a:rPr lang="en-US" sz="2200" dirty="0">
                <a:latin typeface="Arial" panose="020B0604020202020204" pitchFamily="34" charset="0"/>
                <a:cs typeface="Arial" panose="020B0604020202020204" pitchFamily="34" charset="0"/>
              </a:rPr>
              <a:t>NHs </a:t>
            </a:r>
            <a:r>
              <a:rPr lang="en-US" sz="2200">
                <a:latin typeface="Arial" panose="020B0604020202020204" pitchFamily="34" charset="0"/>
                <a:cs typeface="Arial" panose="020B0604020202020204" pitchFamily="34" charset="0"/>
              </a:rPr>
              <a:t>with an established/documented </a:t>
            </a:r>
            <a:br>
              <a:rPr lang="en-US" sz="2200">
                <a:latin typeface="Arial" panose="020B0604020202020204" pitchFamily="34" charset="0"/>
                <a:cs typeface="Arial" panose="020B0604020202020204" pitchFamily="34" charset="0"/>
              </a:rPr>
            </a:br>
            <a:r>
              <a:rPr lang="en-US" sz="2200" err="1">
                <a:latin typeface="Arial" panose="020B0604020202020204" pitchFamily="34" charset="0"/>
                <a:cs typeface="Arial" panose="020B0604020202020204" pitchFamily="34" charset="0"/>
              </a:rPr>
              <a:t>cohorting</a:t>
            </a:r>
            <a:r>
              <a:rPr lang="en-US" sz="2200">
                <a:latin typeface="Arial" panose="020B0604020202020204" pitchFamily="34" charset="0"/>
                <a:cs typeface="Arial" panose="020B0604020202020204" pitchFamily="34" charset="0"/>
              </a:rPr>
              <a:t> plan.</a:t>
            </a:r>
            <a:br>
              <a:rPr lang="en-US" sz="2200">
                <a:latin typeface="Arial" panose="020B0604020202020204" pitchFamily="34" charset="0"/>
                <a:cs typeface="Arial" panose="020B0604020202020204" pitchFamily="34" charset="0"/>
              </a:rPr>
            </a:br>
            <a:br>
              <a:rPr lang="en-US" sz="2200">
                <a:latin typeface="Arial" panose="020B0604020202020204" pitchFamily="34" charset="0"/>
                <a:cs typeface="Arial" panose="020B0604020202020204" pitchFamily="34" charset="0"/>
              </a:rPr>
            </a:br>
            <a:r>
              <a:rPr lang="en-US" sz="2200">
                <a:latin typeface="Arial" panose="020B0604020202020204" pitchFamily="34" charset="0"/>
                <a:cs typeface="Arial" panose="020B0604020202020204" pitchFamily="34" charset="0"/>
              </a:rPr>
              <a:t>Percentage of </a:t>
            </a:r>
            <a:r>
              <a:rPr lang="en-US" sz="2200" dirty="0">
                <a:latin typeface="Arial" panose="020B0604020202020204" pitchFamily="34" charset="0"/>
                <a:cs typeface="Arial" panose="020B0604020202020204" pitchFamily="34" charset="0"/>
              </a:rPr>
              <a:t>NHs </a:t>
            </a:r>
            <a:r>
              <a:rPr lang="en-US" sz="2200">
                <a:latin typeface="Arial" panose="020B0604020202020204" pitchFamily="34" charset="0"/>
                <a:cs typeface="Arial" panose="020B0604020202020204" pitchFamily="34" charset="0"/>
              </a:rPr>
              <a:t>that participate in Learning and Action Networks related to COVID prevention or immunization.</a:t>
            </a:r>
            <a:br>
              <a:rPr lang="en-US" sz="2200">
                <a:latin typeface="Arial" panose="020B0604020202020204" pitchFamily="34" charset="0"/>
                <a:cs typeface="Arial" panose="020B0604020202020204" pitchFamily="34" charset="0"/>
              </a:rPr>
            </a:br>
            <a:br>
              <a:rPr lang="en-US" sz="2200">
                <a:latin typeface="Arial" panose="020B0604020202020204" pitchFamily="34" charset="0"/>
                <a:cs typeface="Arial" panose="020B0604020202020204" pitchFamily="34" charset="0"/>
              </a:rPr>
            </a:br>
            <a:r>
              <a:rPr lang="en-US" sz="2200">
                <a:latin typeface="Arial" panose="020B0604020202020204" pitchFamily="34" charset="0"/>
                <a:cs typeface="Arial" panose="020B0604020202020204" pitchFamily="34" charset="0"/>
              </a:rPr>
              <a:t>Percentage of </a:t>
            </a:r>
            <a:r>
              <a:rPr lang="en-US" sz="2200" dirty="0">
                <a:latin typeface="Arial" panose="020B0604020202020204" pitchFamily="34" charset="0"/>
                <a:cs typeface="Arial" panose="020B0604020202020204" pitchFamily="34" charset="0"/>
              </a:rPr>
              <a:t>NHs</a:t>
            </a:r>
            <a:r>
              <a:rPr lang="en-US" sz="2200">
                <a:latin typeface="Arial" panose="020B0604020202020204" pitchFamily="34" charset="0"/>
                <a:cs typeface="Arial" panose="020B0604020202020204" pitchFamily="34" charset="0"/>
              </a:rPr>
              <a:t> with a QIN-QIO reviewed public health emergency preparedness plan.</a:t>
            </a:r>
          </a:p>
        </p:txBody>
      </p:sp>
      <p:sp>
        <p:nvSpPr>
          <p:cNvPr id="3" name="Slide Number Placeholder 2">
            <a:extLst>
              <a:ext uri="{FF2B5EF4-FFF2-40B4-BE49-F238E27FC236}">
                <a16:creationId xmlns:a16="http://schemas.microsoft.com/office/drawing/2014/main" id="{7F57C86A-BEDC-AB2B-36D9-7A92FDA95851}"/>
              </a:ext>
            </a:extLst>
          </p:cNvPr>
          <p:cNvSpPr>
            <a:spLocks noGrp="1"/>
          </p:cNvSpPr>
          <p:nvPr>
            <p:ph type="sldNum" sz="quarter" idx="10"/>
          </p:nvPr>
        </p:nvSpPr>
        <p:spPr/>
        <p:txBody>
          <a:bodyPr/>
          <a:lstStyle/>
          <a:p>
            <a:fld id="{DA2A2E6C-CC93-46C0-9D7A-2030A4B9A290}" type="slidenum">
              <a:rPr lang="en-US" smtClean="0"/>
              <a:t>23</a:t>
            </a:fld>
            <a:endParaRPr lang="en-US"/>
          </a:p>
        </p:txBody>
      </p:sp>
      <p:sp>
        <p:nvSpPr>
          <p:cNvPr id="4" name="Title 1">
            <a:extLst>
              <a:ext uri="{FF2B5EF4-FFF2-40B4-BE49-F238E27FC236}">
                <a16:creationId xmlns:a16="http://schemas.microsoft.com/office/drawing/2014/main" id="{674BCDE1-AF57-2740-9569-92EE757C34E5}"/>
              </a:ext>
            </a:extLst>
          </p:cNvPr>
          <p:cNvSpPr txBox="1">
            <a:spLocks/>
          </p:cNvSpPr>
          <p:nvPr/>
        </p:nvSpPr>
        <p:spPr bwMode="auto">
          <a:xfrm>
            <a:off x="279236" y="15069"/>
            <a:ext cx="9387840" cy="12954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1" fontAlgn="base" hangingPunct="1">
              <a:lnSpc>
                <a:spcPct val="100000"/>
              </a:lnSpc>
              <a:spcBef>
                <a:spcPct val="0"/>
              </a:spcBef>
              <a:spcAft>
                <a:spcPct val="0"/>
              </a:spcAft>
              <a:defRPr sz="4267">
                <a:solidFill>
                  <a:schemeClr val="tx2"/>
                </a:solidFill>
                <a:latin typeface="+mj-lt"/>
                <a:ea typeface="+mj-ea"/>
                <a:cs typeface="+mj-cs"/>
              </a:defRPr>
            </a:lvl1pPr>
            <a:lvl2pPr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2pPr>
            <a:lvl3pPr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3pPr>
            <a:lvl4pPr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4pPr>
            <a:lvl5pPr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5pPr>
            <a:lvl6pPr marL="609570"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6pPr>
            <a:lvl7pPr marL="1219139"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7pPr>
            <a:lvl8pPr marL="1828709"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8pPr>
            <a:lvl9pPr marL="2438278"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9pPr>
          </a:lstStyle>
          <a:p>
            <a:r>
              <a:rPr lang="en-US" sz="4000" b="1" kern="0">
                <a:latin typeface="Arial" panose="020B0604020202020204" pitchFamily="34" charset="0"/>
                <a:cs typeface="Arial" panose="020B0604020202020204" pitchFamily="34" charset="0"/>
              </a:rPr>
              <a:t>COVID Bundle for Infection Control</a:t>
            </a:r>
            <a:endParaRPr lang="en-US" sz="4000" b="1" kern="0"/>
          </a:p>
        </p:txBody>
      </p:sp>
      <p:pic>
        <p:nvPicPr>
          <p:cNvPr id="5" name="Picture 4">
            <a:extLst>
              <a:ext uri="{FF2B5EF4-FFF2-40B4-BE49-F238E27FC236}">
                <a16:creationId xmlns:a16="http://schemas.microsoft.com/office/drawing/2014/main" id="{48747F3E-8204-FD4D-B0F4-31A6FD236C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4445" y="1917446"/>
            <a:ext cx="6621645" cy="4044749"/>
          </a:xfrm>
          <a:prstGeom prst="roundRect">
            <a:avLst/>
          </a:prstGeom>
        </p:spPr>
      </p:pic>
    </p:spTree>
    <p:extLst>
      <p:ext uri="{BB962C8B-B14F-4D97-AF65-F5344CB8AC3E}">
        <p14:creationId xmlns:p14="http://schemas.microsoft.com/office/powerpoint/2010/main" val="1575481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0B9CA-0BDF-4778-C700-8B068B2A35DB}"/>
              </a:ext>
            </a:extLst>
          </p:cNvPr>
          <p:cNvSpPr>
            <a:spLocks noGrp="1"/>
          </p:cNvSpPr>
          <p:nvPr>
            <p:ph type="title"/>
          </p:nvPr>
        </p:nvSpPr>
        <p:spPr>
          <a:xfrm>
            <a:off x="506361" y="-662782"/>
            <a:ext cx="10515600" cy="1325563"/>
          </a:xfrm>
        </p:spPr>
        <p:txBody>
          <a:bodyPr>
            <a:normAutofit fontScale="90000"/>
          </a:bodyPr>
          <a:lstStyle/>
          <a:p>
            <a:br>
              <a:rPr lang="en-US" sz="5400" b="1">
                <a:latin typeface="Arial" panose="020B0604020202020204" pitchFamily="34" charset="0"/>
                <a:cs typeface="Arial" panose="020B0604020202020204" pitchFamily="34" charset="0"/>
              </a:rPr>
            </a:br>
            <a:br>
              <a:rPr lang="en-US" sz="5400" b="1">
                <a:latin typeface="Arial" panose="020B0604020202020204" pitchFamily="34" charset="0"/>
                <a:cs typeface="Arial" panose="020B0604020202020204" pitchFamily="34" charset="0"/>
              </a:rPr>
            </a:br>
            <a:r>
              <a:rPr lang="en-US" sz="4400" b="1">
                <a:latin typeface="Arial" panose="020B0604020202020204" pitchFamily="34" charset="0"/>
                <a:cs typeface="Arial" panose="020B0604020202020204" pitchFamily="34" charset="0"/>
              </a:rPr>
              <a:t>Immunizations</a:t>
            </a:r>
          </a:p>
        </p:txBody>
      </p:sp>
      <p:sp>
        <p:nvSpPr>
          <p:cNvPr id="3" name="Content Placeholder 2">
            <a:extLst>
              <a:ext uri="{FF2B5EF4-FFF2-40B4-BE49-F238E27FC236}">
                <a16:creationId xmlns:a16="http://schemas.microsoft.com/office/drawing/2014/main" id="{472E3DF0-0AD1-109C-2A6F-7ED9534385B9}"/>
              </a:ext>
            </a:extLst>
          </p:cNvPr>
          <p:cNvSpPr>
            <a:spLocks noGrp="1"/>
          </p:cNvSpPr>
          <p:nvPr>
            <p:ph idx="1"/>
          </p:nvPr>
        </p:nvSpPr>
        <p:spPr>
          <a:xfrm>
            <a:off x="506361" y="1316989"/>
            <a:ext cx="4345858" cy="5191867"/>
          </a:xfrm>
        </p:spPr>
        <p:txBody>
          <a:bodyPr>
            <a:normAutofit fontScale="70000" lnSpcReduction="20000"/>
          </a:bodyPr>
          <a:lstStyle/>
          <a:p>
            <a:pPr algn="ctr"/>
            <a:endParaRPr lang="en-US" sz="3200">
              <a:latin typeface="Arial" panose="020B0604020202020204" pitchFamily="34" charset="0"/>
              <a:cs typeface="Arial" panose="020B0604020202020204" pitchFamily="34" charset="0"/>
            </a:endParaRPr>
          </a:p>
          <a:p>
            <a:pPr marL="0" indent="0">
              <a:buNone/>
            </a:pPr>
            <a:r>
              <a:rPr lang="en-US" sz="3600">
                <a:latin typeface="Arial" panose="020B0604020202020204" pitchFamily="34" charset="0"/>
                <a:cs typeface="Arial" panose="020B0604020202020204" pitchFamily="34" charset="0"/>
              </a:rPr>
              <a:t>Increase Influenza vaccination rates by 10%.</a:t>
            </a:r>
          </a:p>
          <a:p>
            <a:pPr marL="0" indent="0">
              <a:buNone/>
            </a:pPr>
            <a:endParaRPr lang="en-US" sz="3600">
              <a:latin typeface="Arial" panose="020B0604020202020204" pitchFamily="34" charset="0"/>
              <a:cs typeface="Arial" panose="020B0604020202020204" pitchFamily="34" charset="0"/>
            </a:endParaRPr>
          </a:p>
          <a:p>
            <a:pPr marL="0" indent="0">
              <a:buNone/>
            </a:pPr>
            <a:r>
              <a:rPr lang="en-US" sz="3600">
                <a:latin typeface="Arial" panose="020B0604020202020204" pitchFamily="34" charset="0"/>
                <a:cs typeface="Arial" panose="020B0604020202020204" pitchFamily="34" charset="0"/>
              </a:rPr>
              <a:t>Increase </a:t>
            </a:r>
            <a:r>
              <a:rPr lang="en-US" sz="3600" dirty="0">
                <a:latin typeface="Arial" panose="020B0604020202020204" pitchFamily="34" charset="0"/>
                <a:cs typeface="Arial" panose="020B0604020202020204" pitchFamily="34" charset="0"/>
              </a:rPr>
              <a:t>Pneumococcal</a:t>
            </a:r>
            <a:r>
              <a:rPr lang="en-US" sz="3600">
                <a:latin typeface="Arial" panose="020B0604020202020204" pitchFamily="34" charset="0"/>
                <a:cs typeface="Arial" panose="020B0604020202020204" pitchFamily="34" charset="0"/>
              </a:rPr>
              <a:t> vaccination rates by 10%.</a:t>
            </a:r>
          </a:p>
          <a:p>
            <a:pPr marL="0" indent="0">
              <a:buNone/>
            </a:pPr>
            <a:endParaRPr lang="en-US" sz="3600">
              <a:latin typeface="Arial" panose="020B0604020202020204" pitchFamily="34" charset="0"/>
              <a:cs typeface="Arial" panose="020B0604020202020204" pitchFamily="34" charset="0"/>
            </a:endParaRPr>
          </a:p>
          <a:p>
            <a:pPr marL="0" indent="0">
              <a:buNone/>
            </a:pPr>
            <a:r>
              <a:rPr lang="en-US" sz="3600">
                <a:latin typeface="Arial" panose="020B0604020202020204" pitchFamily="34" charset="0"/>
                <a:cs typeface="Arial" panose="020B0604020202020204" pitchFamily="34" charset="0"/>
              </a:rPr>
              <a:t>Increase COVID resident  “up to date” vaccination rate by 20%.</a:t>
            </a:r>
          </a:p>
          <a:p>
            <a:pPr marL="0" indent="0">
              <a:buNone/>
            </a:pPr>
            <a:endParaRPr lang="en-US" sz="3600">
              <a:latin typeface="Arial" panose="020B0604020202020204" pitchFamily="34" charset="0"/>
              <a:cs typeface="Arial" panose="020B0604020202020204" pitchFamily="34" charset="0"/>
            </a:endParaRPr>
          </a:p>
          <a:p>
            <a:pPr marL="0" indent="0">
              <a:buNone/>
            </a:pPr>
            <a:r>
              <a:rPr lang="en-US" sz="3600">
                <a:latin typeface="Arial" panose="020B0604020202020204" pitchFamily="34" charset="0"/>
                <a:cs typeface="Arial" panose="020B0604020202020204" pitchFamily="34" charset="0"/>
              </a:rPr>
              <a:t>Increase COVID staff “up    to date” vaccination rate     by 20%.</a:t>
            </a:r>
          </a:p>
        </p:txBody>
      </p:sp>
      <p:sp>
        <p:nvSpPr>
          <p:cNvPr id="4" name="Slide Number Placeholder 3">
            <a:extLst>
              <a:ext uri="{FF2B5EF4-FFF2-40B4-BE49-F238E27FC236}">
                <a16:creationId xmlns:a16="http://schemas.microsoft.com/office/drawing/2014/main" id="{479FA0F4-D72A-35FC-A63D-843DAEF3616E}"/>
              </a:ext>
            </a:extLst>
          </p:cNvPr>
          <p:cNvSpPr>
            <a:spLocks noGrp="1"/>
          </p:cNvSpPr>
          <p:nvPr>
            <p:ph type="sldNum" sz="quarter" idx="12"/>
          </p:nvPr>
        </p:nvSpPr>
        <p:spPr/>
        <p:txBody>
          <a:bodyPr/>
          <a:lstStyle/>
          <a:p>
            <a:fld id="{DA2A2E6C-CC93-46C0-9D7A-2030A4B9A290}" type="slidenum">
              <a:rPr lang="en-US" smtClean="0"/>
              <a:t>24</a:t>
            </a:fld>
            <a:endParaRPr lang="en-US"/>
          </a:p>
        </p:txBody>
      </p:sp>
      <p:pic>
        <p:nvPicPr>
          <p:cNvPr id="5" name="Picture 4">
            <a:extLst>
              <a:ext uri="{FF2B5EF4-FFF2-40B4-BE49-F238E27FC236}">
                <a16:creationId xmlns:a16="http://schemas.microsoft.com/office/drawing/2014/main" id="{89A943EF-ABA7-4843-BF7D-18B7EB787A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5558" y="1890547"/>
            <a:ext cx="6433380" cy="4044749"/>
          </a:xfrm>
          <a:prstGeom prst="roundRect">
            <a:avLst/>
          </a:prstGeom>
        </p:spPr>
      </p:pic>
    </p:spTree>
    <p:extLst>
      <p:ext uri="{BB962C8B-B14F-4D97-AF65-F5344CB8AC3E}">
        <p14:creationId xmlns:p14="http://schemas.microsoft.com/office/powerpoint/2010/main" val="3670865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ED1E-D797-9FE7-F2BD-DD00D956A7D0}"/>
              </a:ext>
            </a:extLst>
          </p:cNvPr>
          <p:cNvSpPr>
            <a:spLocks noGrp="1"/>
          </p:cNvSpPr>
          <p:nvPr>
            <p:ph type="title"/>
          </p:nvPr>
        </p:nvSpPr>
        <p:spPr>
          <a:xfrm>
            <a:off x="712236" y="323679"/>
            <a:ext cx="10515600" cy="1325563"/>
          </a:xfrm>
        </p:spPr>
        <p:txBody>
          <a:bodyPr>
            <a:normAutofit/>
          </a:bodyPr>
          <a:lstStyle/>
          <a:p>
            <a:r>
              <a:rPr lang="en-US" sz="2400" b="1">
                <a:latin typeface="Arial" panose="020B0604020202020204" pitchFamily="34" charset="0"/>
                <a:cs typeface="Arial" panose="020B0604020202020204" pitchFamily="34" charset="0"/>
              </a:rPr>
              <a:t>Metric 6.1: Influenza Immunizations among NH Residents</a:t>
            </a:r>
            <a:br>
              <a:rPr lang="en-US" sz="2800" b="1"/>
            </a:br>
            <a:endParaRPr lang="en-US" sz="2800" b="1"/>
          </a:p>
        </p:txBody>
      </p:sp>
      <p:graphicFrame>
        <p:nvGraphicFramePr>
          <p:cNvPr id="4" name="Chart 3">
            <a:extLst>
              <a:ext uri="{FF2B5EF4-FFF2-40B4-BE49-F238E27FC236}">
                <a16:creationId xmlns:a16="http://schemas.microsoft.com/office/drawing/2014/main" id="{B61FA823-5ADD-042C-06AB-6621AA9EF406}"/>
              </a:ext>
            </a:extLst>
          </p:cNvPr>
          <p:cNvGraphicFramePr>
            <a:graphicFrameLocks/>
          </p:cNvGraphicFramePr>
          <p:nvPr>
            <p:extLst>
              <p:ext uri="{D42A27DB-BD31-4B8C-83A1-F6EECF244321}">
                <p14:modId xmlns:p14="http://schemas.microsoft.com/office/powerpoint/2010/main" val="4235337596"/>
              </p:ext>
            </p:extLst>
          </p:nvPr>
        </p:nvGraphicFramePr>
        <p:xfrm>
          <a:off x="712236" y="2135025"/>
          <a:ext cx="5383764" cy="393920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25AC0EA2-9D6C-A8A9-6502-F5756412AB40}"/>
              </a:ext>
            </a:extLst>
          </p:cNvPr>
          <p:cNvSpPr txBox="1"/>
          <p:nvPr/>
        </p:nvSpPr>
        <p:spPr>
          <a:xfrm>
            <a:off x="6832076" y="2828835"/>
            <a:ext cx="5093563" cy="1938992"/>
          </a:xfrm>
          <a:prstGeom prst="rect">
            <a:avLst/>
          </a:prstGeom>
          <a:noFill/>
        </p:spPr>
        <p:txBody>
          <a:bodyPr wrap="square">
            <a:spAutoFit/>
          </a:bodyPr>
          <a:lstStyle/>
          <a:p>
            <a:r>
              <a:rPr lang="en-US">
                <a:latin typeface="Arial" panose="020B0604020202020204" pitchFamily="34" charset="0"/>
                <a:cs typeface="Arial" panose="020B0604020202020204" pitchFamily="34" charset="0"/>
              </a:rPr>
              <a:t>The entire nation struggles with vaccine hesitancy, but Wyoming and the Intermountain West have especially high rates of vaccine hesitancy post-pandemic.</a:t>
            </a:r>
          </a:p>
        </p:txBody>
      </p:sp>
      <p:sp>
        <p:nvSpPr>
          <p:cNvPr id="3" name="Slide Number Placeholder 2">
            <a:extLst>
              <a:ext uri="{FF2B5EF4-FFF2-40B4-BE49-F238E27FC236}">
                <a16:creationId xmlns:a16="http://schemas.microsoft.com/office/drawing/2014/main" id="{14143154-2A16-7E23-D0C2-64894EC3AA62}"/>
              </a:ext>
            </a:extLst>
          </p:cNvPr>
          <p:cNvSpPr>
            <a:spLocks noGrp="1"/>
          </p:cNvSpPr>
          <p:nvPr>
            <p:ph type="sldNum" sz="quarter" idx="12"/>
          </p:nvPr>
        </p:nvSpPr>
        <p:spPr/>
        <p:txBody>
          <a:bodyPr/>
          <a:lstStyle/>
          <a:p>
            <a:fld id="{DA2A2E6C-CC93-46C0-9D7A-2030A4B9A290}" type="slidenum">
              <a:rPr lang="en-US" smtClean="0"/>
              <a:t>25</a:t>
            </a:fld>
            <a:endParaRPr lang="en-US"/>
          </a:p>
        </p:txBody>
      </p:sp>
    </p:spTree>
    <p:extLst>
      <p:ext uri="{BB962C8B-B14F-4D97-AF65-F5344CB8AC3E}">
        <p14:creationId xmlns:p14="http://schemas.microsoft.com/office/powerpoint/2010/main" val="1785472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ED1E-D797-9FE7-F2BD-DD00D956A7D0}"/>
              </a:ext>
            </a:extLst>
          </p:cNvPr>
          <p:cNvSpPr>
            <a:spLocks noGrp="1"/>
          </p:cNvSpPr>
          <p:nvPr>
            <p:ph type="title"/>
          </p:nvPr>
        </p:nvSpPr>
        <p:spPr>
          <a:xfrm>
            <a:off x="528799" y="224267"/>
            <a:ext cx="9396866" cy="1325563"/>
          </a:xfrm>
        </p:spPr>
        <p:txBody>
          <a:bodyPr>
            <a:normAutofit/>
          </a:bodyPr>
          <a:lstStyle/>
          <a:p>
            <a:r>
              <a:rPr lang="en-US" sz="2400" b="1">
                <a:latin typeface="Arial" panose="020B0604020202020204" pitchFamily="34" charset="0"/>
                <a:cs typeface="Arial" panose="020B0604020202020204" pitchFamily="34" charset="0"/>
              </a:rPr>
              <a:t>Metric 6.2: Pneumococcal Immunizations among NH Residents</a:t>
            </a:r>
            <a:br>
              <a:rPr lang="en-US" sz="2800" b="1"/>
            </a:br>
            <a:endParaRPr lang="en-US" sz="2800" b="1"/>
          </a:p>
        </p:txBody>
      </p:sp>
      <p:sp>
        <p:nvSpPr>
          <p:cNvPr id="6" name="TextBox 5">
            <a:extLst>
              <a:ext uri="{FF2B5EF4-FFF2-40B4-BE49-F238E27FC236}">
                <a16:creationId xmlns:a16="http://schemas.microsoft.com/office/drawing/2014/main" id="{25AC0EA2-9D6C-A8A9-6502-F5756412AB40}"/>
              </a:ext>
            </a:extLst>
          </p:cNvPr>
          <p:cNvSpPr txBox="1"/>
          <p:nvPr/>
        </p:nvSpPr>
        <p:spPr>
          <a:xfrm>
            <a:off x="7180867" y="3059668"/>
            <a:ext cx="4545695" cy="461665"/>
          </a:xfrm>
          <a:prstGeom prst="rect">
            <a:avLst/>
          </a:prstGeom>
          <a:noFill/>
        </p:spPr>
        <p:txBody>
          <a:bodyPr wrap="square" lIns="91440" tIns="45720" rIns="91440" bIns="45720" anchor="t">
            <a:spAutoFit/>
          </a:bodyPr>
          <a:lstStyle/>
          <a:p>
            <a:r>
              <a:rPr lang="en-US" dirty="0">
                <a:latin typeface="Arial"/>
                <a:ea typeface="ＭＳ Ｐゴシック"/>
                <a:cs typeface="Arial"/>
              </a:rPr>
              <a:t>Vaccine hesitancy</a:t>
            </a:r>
          </a:p>
        </p:txBody>
      </p:sp>
      <p:graphicFrame>
        <p:nvGraphicFramePr>
          <p:cNvPr id="3" name="Chart 2">
            <a:extLst>
              <a:ext uri="{FF2B5EF4-FFF2-40B4-BE49-F238E27FC236}">
                <a16:creationId xmlns:a16="http://schemas.microsoft.com/office/drawing/2014/main" id="{18950E51-0E13-DA2F-B68C-4941D0024057}"/>
              </a:ext>
            </a:extLst>
          </p:cNvPr>
          <p:cNvGraphicFramePr>
            <a:graphicFrameLocks/>
          </p:cNvGraphicFramePr>
          <p:nvPr>
            <p:extLst>
              <p:ext uri="{D42A27DB-BD31-4B8C-83A1-F6EECF244321}">
                <p14:modId xmlns:p14="http://schemas.microsoft.com/office/powerpoint/2010/main" val="216940668"/>
              </p:ext>
            </p:extLst>
          </p:nvPr>
        </p:nvGraphicFramePr>
        <p:xfrm>
          <a:off x="528799" y="2104863"/>
          <a:ext cx="5093563" cy="398501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EE94EE44-75DB-1B73-5768-4F16DB9BBDDC}"/>
              </a:ext>
            </a:extLst>
          </p:cNvPr>
          <p:cNvSpPr>
            <a:spLocks noGrp="1"/>
          </p:cNvSpPr>
          <p:nvPr>
            <p:ph type="sldNum" sz="quarter" idx="12"/>
          </p:nvPr>
        </p:nvSpPr>
        <p:spPr/>
        <p:txBody>
          <a:bodyPr/>
          <a:lstStyle/>
          <a:p>
            <a:fld id="{DA2A2E6C-CC93-46C0-9D7A-2030A4B9A290}" type="slidenum">
              <a:rPr lang="en-US" smtClean="0"/>
              <a:t>26</a:t>
            </a:fld>
            <a:endParaRPr lang="en-US"/>
          </a:p>
        </p:txBody>
      </p:sp>
    </p:spTree>
    <p:extLst>
      <p:ext uri="{BB962C8B-B14F-4D97-AF65-F5344CB8AC3E}">
        <p14:creationId xmlns:p14="http://schemas.microsoft.com/office/powerpoint/2010/main" val="2885247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68379-5B85-AA79-4810-5A8DAF7220FC}"/>
              </a:ext>
            </a:extLst>
          </p:cNvPr>
          <p:cNvSpPr>
            <a:spLocks noGrp="1"/>
          </p:cNvSpPr>
          <p:nvPr>
            <p:ph type="title"/>
          </p:nvPr>
        </p:nvSpPr>
        <p:spPr>
          <a:xfrm>
            <a:off x="252326" y="1517889"/>
            <a:ext cx="4961407" cy="4517127"/>
          </a:xfrm>
        </p:spPr>
        <p:txBody>
          <a:bodyPr>
            <a:normAutofit fontScale="90000"/>
          </a:bodyPr>
          <a:lstStyle/>
          <a:p>
            <a:br>
              <a:rPr lang="en-US" sz="1800" b="1" dirty="0">
                <a:cs typeface="Arial"/>
              </a:rPr>
            </a:br>
            <a:r>
              <a:rPr lang="en-US" sz="2800" dirty="0">
                <a:latin typeface="Arial"/>
                <a:cs typeface="Arial"/>
              </a:rPr>
              <a:t>% of NH’s that have at least 75% of management and staff that completed a CMS approved Infection Control and Prevention training.</a:t>
            </a:r>
            <a:br>
              <a:rPr lang="en-US" sz="2800" dirty="0">
                <a:latin typeface="Arial"/>
                <a:cs typeface="Arial"/>
              </a:rPr>
            </a:br>
            <a:r>
              <a:rPr lang="en-US" sz="2800" dirty="0">
                <a:latin typeface="Arial"/>
                <a:cs typeface="Arial"/>
              </a:rPr>
              <a:t>% of NHs management and staff completed CMS approved Infection Control and Prevention Training, QSEP, Relias, Project Firstline, HealthStream or  Healthcare Academy.</a:t>
            </a:r>
          </a:p>
        </p:txBody>
      </p:sp>
      <p:sp>
        <p:nvSpPr>
          <p:cNvPr id="3" name="Slide Number Placeholder 2">
            <a:extLst>
              <a:ext uri="{FF2B5EF4-FFF2-40B4-BE49-F238E27FC236}">
                <a16:creationId xmlns:a16="http://schemas.microsoft.com/office/drawing/2014/main" id="{B75F0445-B615-3D47-6099-EEDADA6C4E63}"/>
              </a:ext>
            </a:extLst>
          </p:cNvPr>
          <p:cNvSpPr>
            <a:spLocks noGrp="1"/>
          </p:cNvSpPr>
          <p:nvPr>
            <p:ph type="sldNum" sz="quarter" idx="10"/>
          </p:nvPr>
        </p:nvSpPr>
        <p:spPr/>
        <p:txBody>
          <a:bodyPr/>
          <a:lstStyle/>
          <a:p>
            <a:fld id="{DA2A2E6C-CC93-46C0-9D7A-2030A4B9A290}" type="slidenum">
              <a:rPr lang="en-US" smtClean="0"/>
              <a:t>27</a:t>
            </a:fld>
            <a:endParaRPr lang="en-US"/>
          </a:p>
        </p:txBody>
      </p:sp>
      <p:sp>
        <p:nvSpPr>
          <p:cNvPr id="4" name="Title 1">
            <a:extLst>
              <a:ext uri="{FF2B5EF4-FFF2-40B4-BE49-F238E27FC236}">
                <a16:creationId xmlns:a16="http://schemas.microsoft.com/office/drawing/2014/main" id="{F563C6B8-606C-7748-98E9-69E30AE7619C}"/>
              </a:ext>
            </a:extLst>
          </p:cNvPr>
          <p:cNvSpPr txBox="1">
            <a:spLocks/>
          </p:cNvSpPr>
          <p:nvPr/>
        </p:nvSpPr>
        <p:spPr bwMode="auto">
          <a:xfrm>
            <a:off x="484239" y="-536198"/>
            <a:ext cx="10515600" cy="13255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1" fontAlgn="base" hangingPunct="1">
              <a:lnSpc>
                <a:spcPct val="100000"/>
              </a:lnSpc>
              <a:spcBef>
                <a:spcPct val="0"/>
              </a:spcBef>
              <a:spcAft>
                <a:spcPct val="0"/>
              </a:spcAft>
              <a:defRPr sz="4267">
                <a:solidFill>
                  <a:schemeClr val="tx2"/>
                </a:solidFill>
                <a:latin typeface="+mj-lt"/>
                <a:ea typeface="+mj-ea"/>
                <a:cs typeface="+mj-cs"/>
              </a:defRPr>
            </a:lvl1pPr>
            <a:lvl2pPr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2pPr>
            <a:lvl3pPr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3pPr>
            <a:lvl4pPr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4pPr>
            <a:lvl5pPr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5pPr>
            <a:lvl6pPr marL="609570"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6pPr>
            <a:lvl7pPr marL="1219139"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7pPr>
            <a:lvl8pPr marL="1828709"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8pPr>
            <a:lvl9pPr marL="2438278"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9pPr>
          </a:lstStyle>
          <a:p>
            <a:br>
              <a:rPr lang="en-US" sz="4000" b="1" kern="0">
                <a:latin typeface="Arial" panose="020B0604020202020204" pitchFamily="34" charset="0"/>
                <a:cs typeface="Arial" panose="020B0604020202020204" pitchFamily="34" charset="0"/>
              </a:rPr>
            </a:br>
            <a:br>
              <a:rPr lang="en-US" sz="4000" b="1" kern="0">
                <a:latin typeface="Arial" panose="020B0604020202020204" pitchFamily="34" charset="0"/>
                <a:cs typeface="Arial" panose="020B0604020202020204" pitchFamily="34" charset="0"/>
              </a:rPr>
            </a:br>
            <a:r>
              <a:rPr lang="en-US" sz="4000" b="1" kern="0" dirty="0">
                <a:latin typeface="Arial" panose="020B0604020202020204" pitchFamily="34" charset="0"/>
                <a:cs typeface="Arial" panose="020B0604020202020204" pitchFamily="34" charset="0"/>
              </a:rPr>
              <a:t>Training</a:t>
            </a:r>
          </a:p>
        </p:txBody>
      </p:sp>
      <p:pic>
        <p:nvPicPr>
          <p:cNvPr id="5" name="Picture 4">
            <a:extLst>
              <a:ext uri="{FF2B5EF4-FFF2-40B4-BE49-F238E27FC236}">
                <a16:creationId xmlns:a16="http://schemas.microsoft.com/office/drawing/2014/main" id="{C07B9317-145A-7740-8521-15E536F957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5558" y="1941910"/>
            <a:ext cx="6433380" cy="3942022"/>
          </a:xfrm>
          <a:prstGeom prst="roundRect">
            <a:avLst/>
          </a:prstGeom>
        </p:spPr>
      </p:pic>
    </p:spTree>
    <p:extLst>
      <p:ext uri="{BB962C8B-B14F-4D97-AF65-F5344CB8AC3E}">
        <p14:creationId xmlns:p14="http://schemas.microsoft.com/office/powerpoint/2010/main" val="500814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CDE60-E44F-7ECA-F623-B405A21EC607}"/>
              </a:ext>
            </a:extLst>
          </p:cNvPr>
          <p:cNvSpPr>
            <a:spLocks noGrp="1"/>
          </p:cNvSpPr>
          <p:nvPr>
            <p:ph type="title"/>
          </p:nvPr>
        </p:nvSpPr>
        <p:spPr>
          <a:xfrm>
            <a:off x="0" y="-1325562"/>
            <a:ext cx="8839200" cy="1207576"/>
          </a:xfrm>
        </p:spPr>
        <p:txBody>
          <a:bodyPr>
            <a:normAutofit fontScale="90000"/>
          </a:bodyPr>
          <a:lstStyle/>
          <a:p>
            <a:pPr marL="571500" indent="-571500">
              <a:buFont typeface="Wingdings" pitchFamily="2" charset="2"/>
              <a:buChar char="§"/>
            </a:pPr>
            <a:br>
              <a:rPr lang="en-US"/>
            </a:br>
            <a:br>
              <a:rPr lang="en-US"/>
            </a:br>
            <a:br>
              <a:rPr lang="en-US"/>
            </a:br>
            <a:br>
              <a:rPr lang="en-US"/>
            </a:br>
            <a:br>
              <a:rPr lang="en-US"/>
            </a:br>
            <a:br>
              <a:rPr lang="en-US"/>
            </a:br>
            <a:br>
              <a:rPr lang="en-US"/>
            </a:br>
            <a:br>
              <a:rPr lang="en-US"/>
            </a:br>
            <a:br>
              <a:rPr lang="en-US"/>
            </a:br>
            <a:r>
              <a:rPr lang="en-US" sz="4000" b="1">
                <a:latin typeface="Arial" panose="020B0604020202020204" pitchFamily="34" charset="0"/>
                <a:cs typeface="Arial" panose="020B0604020202020204" pitchFamily="34" charset="0"/>
              </a:rPr>
              <a:t>Targeted Response – Quality Improvement Initiatives</a:t>
            </a:r>
            <a:br>
              <a:rPr lang="en-US">
                <a:latin typeface="Arial" panose="020B0604020202020204" pitchFamily="34" charset="0"/>
                <a:cs typeface="Arial" panose="020B0604020202020204" pitchFamily="34" charset="0"/>
              </a:rPr>
            </a:br>
            <a:br>
              <a:rPr lang="en-US" sz="3600">
                <a:latin typeface="Arial" panose="020B0604020202020204" pitchFamily="34" charset="0"/>
                <a:cs typeface="Arial" panose="020B0604020202020204" pitchFamily="34" charset="0"/>
              </a:rPr>
            </a:br>
            <a:br>
              <a:rPr lang="en-US" sz="3600">
                <a:latin typeface="Arial" panose="020B0604020202020204" pitchFamily="34" charset="0"/>
                <a:cs typeface="Arial" panose="020B0604020202020204" pitchFamily="34" charset="0"/>
              </a:rPr>
            </a:br>
            <a:br>
              <a:rPr lang="en-US" sz="3600">
                <a:latin typeface="Arial" panose="020B0604020202020204" pitchFamily="34" charset="0"/>
                <a:cs typeface="Arial" panose="020B0604020202020204" pitchFamily="34" charset="0"/>
              </a:rPr>
            </a:br>
            <a:br>
              <a:rPr lang="en-US" sz="3600">
                <a:latin typeface="Arial" panose="020B0604020202020204" pitchFamily="34" charset="0"/>
                <a:cs typeface="Arial" panose="020B0604020202020204" pitchFamily="34" charset="0"/>
              </a:rPr>
            </a:br>
            <a:endParaRPr lang="en-US" sz="360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FF65B742-BA63-4DAB-8723-8181D226BA78}"/>
              </a:ext>
            </a:extLst>
          </p:cNvPr>
          <p:cNvSpPr>
            <a:spLocks noGrp="1"/>
          </p:cNvSpPr>
          <p:nvPr>
            <p:ph type="sldNum" sz="quarter" idx="10"/>
          </p:nvPr>
        </p:nvSpPr>
        <p:spPr/>
        <p:txBody>
          <a:bodyPr/>
          <a:lstStyle/>
          <a:p>
            <a:fld id="{DA2A2E6C-CC93-46C0-9D7A-2030A4B9A290}" type="slidenum">
              <a:rPr lang="en-US" smtClean="0"/>
              <a:t>28</a:t>
            </a:fld>
            <a:endParaRPr lang="en-US"/>
          </a:p>
        </p:txBody>
      </p:sp>
      <p:sp>
        <p:nvSpPr>
          <p:cNvPr id="4" name="Content Placeholder 2">
            <a:extLst>
              <a:ext uri="{FF2B5EF4-FFF2-40B4-BE49-F238E27FC236}">
                <a16:creationId xmlns:a16="http://schemas.microsoft.com/office/drawing/2014/main" id="{87B159B1-B127-B049-8D46-9C78DD8D2A04}"/>
              </a:ext>
            </a:extLst>
          </p:cNvPr>
          <p:cNvSpPr txBox="1">
            <a:spLocks/>
          </p:cNvSpPr>
          <p:nvPr/>
        </p:nvSpPr>
        <p:spPr>
          <a:xfrm>
            <a:off x="609600" y="1991907"/>
            <a:ext cx="10972800" cy="4216400"/>
          </a:xfrm>
          <a:prstGeom prst="rect">
            <a:avLst/>
          </a:prstGeom>
        </p:spPr>
        <p:txBody>
          <a:bodyPr>
            <a:noAutofit/>
          </a:bodyPr>
          <a:lstStyle>
            <a:lvl1pPr marL="0" indent="0" algn="l" rtl="0" eaLnBrk="1" fontAlgn="base" hangingPunct="1">
              <a:spcBef>
                <a:spcPct val="20000"/>
              </a:spcBef>
              <a:spcAft>
                <a:spcPct val="0"/>
              </a:spcAft>
              <a:defRPr sz="2667">
                <a:solidFill>
                  <a:srgbClr val="003895"/>
                </a:solidFill>
                <a:latin typeface="+mn-lt"/>
                <a:ea typeface="+mn-ea"/>
                <a:cs typeface="+mn-cs"/>
              </a:defRPr>
            </a:lvl1pPr>
            <a:lvl2pPr marL="990551" indent="-380982" algn="l" rtl="0" eaLnBrk="1" fontAlgn="base" hangingPunct="1">
              <a:spcBef>
                <a:spcPct val="20000"/>
              </a:spcBef>
              <a:spcAft>
                <a:spcPct val="0"/>
              </a:spcAft>
              <a:buFont typeface="Times" charset="0"/>
              <a:buChar char="•"/>
              <a:defRPr sz="2667">
                <a:solidFill>
                  <a:srgbClr val="333333"/>
                </a:solidFill>
                <a:latin typeface="+mn-lt"/>
                <a:ea typeface="+mn-ea"/>
              </a:defRPr>
            </a:lvl2pPr>
            <a:lvl3pPr marL="1523923" indent="-304784" algn="l" rtl="0" eaLnBrk="1" fontAlgn="base" hangingPunct="1">
              <a:spcBef>
                <a:spcPct val="20000"/>
              </a:spcBef>
              <a:spcAft>
                <a:spcPct val="0"/>
              </a:spcAft>
              <a:buChar char="–"/>
              <a:defRPr>
                <a:solidFill>
                  <a:srgbClr val="333333"/>
                </a:solidFill>
                <a:latin typeface="+mn-lt"/>
                <a:ea typeface="+mn-ea"/>
              </a:defRPr>
            </a:lvl3pPr>
            <a:lvl4pPr marL="2133493" indent="-304784" algn="l" rtl="0" eaLnBrk="1" fontAlgn="base" hangingPunct="1">
              <a:spcBef>
                <a:spcPct val="20000"/>
              </a:spcBef>
              <a:spcAft>
                <a:spcPct val="0"/>
              </a:spcAft>
              <a:buFont typeface="Wingdings" charset="0"/>
              <a:buChar char="§"/>
              <a:defRPr sz="2133">
                <a:solidFill>
                  <a:srgbClr val="333333"/>
                </a:solidFill>
                <a:latin typeface="+mn-lt"/>
                <a:ea typeface="+mn-ea"/>
              </a:defRPr>
            </a:lvl4pPr>
            <a:lvl5pPr marL="2743063" indent="-304784" algn="l" rtl="0" eaLnBrk="1" fontAlgn="base" hangingPunct="1">
              <a:spcBef>
                <a:spcPct val="20000"/>
              </a:spcBef>
              <a:spcAft>
                <a:spcPct val="0"/>
              </a:spcAft>
              <a:buFont typeface="Wingdings" charset="0"/>
              <a:buChar char=""/>
              <a:defRPr sz="1867">
                <a:solidFill>
                  <a:srgbClr val="333333"/>
                </a:solidFill>
                <a:latin typeface="+mn-lt"/>
                <a:ea typeface="+mn-ea"/>
              </a:defRPr>
            </a:lvl5pPr>
            <a:lvl6pPr marL="3352632" indent="-304784" algn="l" rtl="0" eaLnBrk="1" fontAlgn="base" hangingPunct="1">
              <a:spcBef>
                <a:spcPct val="20000"/>
              </a:spcBef>
              <a:spcAft>
                <a:spcPct val="0"/>
              </a:spcAft>
              <a:buFont typeface="Wingdings" charset="0"/>
              <a:buChar char=""/>
              <a:defRPr sz="1867">
                <a:solidFill>
                  <a:srgbClr val="333333"/>
                </a:solidFill>
                <a:latin typeface="+mn-lt"/>
                <a:ea typeface="+mn-ea"/>
              </a:defRPr>
            </a:lvl6pPr>
            <a:lvl7pPr marL="3962202" indent="-304784" algn="l" rtl="0" eaLnBrk="1" fontAlgn="base" hangingPunct="1">
              <a:spcBef>
                <a:spcPct val="20000"/>
              </a:spcBef>
              <a:spcAft>
                <a:spcPct val="0"/>
              </a:spcAft>
              <a:buFont typeface="Wingdings" charset="0"/>
              <a:buChar char=""/>
              <a:defRPr sz="1867">
                <a:solidFill>
                  <a:srgbClr val="333333"/>
                </a:solidFill>
                <a:latin typeface="+mn-lt"/>
                <a:ea typeface="+mn-ea"/>
              </a:defRPr>
            </a:lvl7pPr>
            <a:lvl8pPr marL="4571771" indent="-304784" algn="l" rtl="0" eaLnBrk="1" fontAlgn="base" hangingPunct="1">
              <a:spcBef>
                <a:spcPct val="20000"/>
              </a:spcBef>
              <a:spcAft>
                <a:spcPct val="0"/>
              </a:spcAft>
              <a:buFont typeface="Wingdings" charset="0"/>
              <a:buChar char=""/>
              <a:defRPr sz="1867">
                <a:solidFill>
                  <a:srgbClr val="333333"/>
                </a:solidFill>
                <a:latin typeface="+mn-lt"/>
                <a:ea typeface="+mn-ea"/>
              </a:defRPr>
            </a:lvl8pPr>
            <a:lvl9pPr marL="5181341" indent="-304784" algn="l" rtl="0" eaLnBrk="1" fontAlgn="base" hangingPunct="1">
              <a:spcBef>
                <a:spcPct val="20000"/>
              </a:spcBef>
              <a:spcAft>
                <a:spcPct val="0"/>
              </a:spcAft>
              <a:buFont typeface="Wingdings" charset="0"/>
              <a:buChar char=""/>
              <a:defRPr sz="1867">
                <a:solidFill>
                  <a:srgbClr val="333333"/>
                </a:solidFill>
                <a:latin typeface="+mn-lt"/>
                <a:ea typeface="+mn-ea"/>
              </a:defRPr>
            </a:lvl9pPr>
          </a:lstStyle>
          <a:p>
            <a:pPr marL="342900" indent="-342900">
              <a:spcBef>
                <a:spcPts val="0"/>
              </a:spcBef>
              <a:spcAft>
                <a:spcPts val="1800"/>
              </a:spcAft>
              <a:buClr>
                <a:schemeClr val="accent3"/>
              </a:buClr>
              <a:buFont typeface="Wingdings" panose="05000000000000000000" pitchFamily="2" charset="2"/>
              <a:buChar char="§"/>
            </a:pPr>
            <a:r>
              <a:rPr lang="en-US" sz="2800" dirty="0">
                <a:solidFill>
                  <a:schemeClr val="tx1"/>
                </a:solidFill>
                <a:latin typeface="Arial" panose="020B0604020202020204" pitchFamily="34" charset="0"/>
                <a:cs typeface="Arial" panose="020B0604020202020204" pitchFamily="34" charset="0"/>
              </a:rPr>
              <a:t>Hot spot referrals for Wyoming</a:t>
            </a:r>
            <a:r>
              <a:rPr lang="en-US" sz="2800" dirty="0">
                <a:solidFill>
                  <a:schemeClr val="tx1"/>
                </a:solidFill>
                <a:latin typeface="Arial" panose="020B0604020202020204" pitchFamily="34" charset="0"/>
                <a:ea typeface="Times New Roman" panose="02020603050405020304" pitchFamily="18" charset="0"/>
                <a:cs typeface="Arial" panose="020B0604020202020204" pitchFamily="34" charset="0"/>
              </a:rPr>
              <a:t>: 60 </a:t>
            </a:r>
            <a:r>
              <a:rPr lang="en-US" sz="2800" dirty="0">
                <a:solidFill>
                  <a:schemeClr val="tx1"/>
                </a:solidFill>
                <a:latin typeface="Arial" panose="020B0604020202020204" pitchFamily="34" charset="0"/>
                <a:cs typeface="Arial" panose="020B0604020202020204" pitchFamily="34" charset="0"/>
              </a:rPr>
              <a:t>s</a:t>
            </a:r>
            <a:r>
              <a:rPr lang="en-US" sz="2800" dirty="0">
                <a:solidFill>
                  <a:schemeClr val="tx1"/>
                </a:solidFill>
                <a:latin typeface="Arial" panose="020B0604020202020204" pitchFamily="34" charset="0"/>
                <a:ea typeface="Times New Roman" panose="02020603050405020304" pitchFamily="18" charset="0"/>
                <a:cs typeface="Arial" panose="020B0604020202020204" pitchFamily="34" charset="0"/>
              </a:rPr>
              <a:t>ince April 2020. Some of these NHs have been referred multiple times.</a:t>
            </a:r>
          </a:p>
          <a:p>
            <a:pPr marL="342900" indent="-342900">
              <a:spcBef>
                <a:spcPts val="0"/>
              </a:spcBef>
              <a:spcAft>
                <a:spcPts val="1800"/>
              </a:spcAft>
              <a:buClr>
                <a:schemeClr val="accent3"/>
              </a:buClr>
              <a:buFont typeface="Wingdings" panose="05000000000000000000" pitchFamily="2" charset="2"/>
              <a:buChar char="§"/>
            </a:pPr>
            <a:r>
              <a:rPr lang="en-US" sz="2800">
                <a:solidFill>
                  <a:schemeClr val="tx1"/>
                </a:solidFill>
                <a:latin typeface="Arial" panose="020B0604020202020204" pitchFamily="34" charset="0"/>
                <a:cs typeface="Arial" panose="020B0604020202020204" pitchFamily="34" charset="0"/>
              </a:rPr>
              <a:t>Vaccine Referrals: 25 since November 2023.</a:t>
            </a:r>
            <a:br>
              <a:rPr lang="en-US" sz="2400">
                <a:latin typeface="Arial" panose="020B0604020202020204" pitchFamily="34" charset="0"/>
                <a:cs typeface="Arial" panose="020B0604020202020204" pitchFamily="34" charset="0"/>
              </a:rPr>
            </a:br>
            <a:endParaRPr lang="en-US" sz="2400" ker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1575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AAD585F-6EFC-DC35-81EB-D5718CFE0BA7}"/>
              </a:ext>
            </a:extLst>
          </p:cNvPr>
          <p:cNvSpPr>
            <a:spLocks noGrp="1"/>
          </p:cNvSpPr>
          <p:nvPr>
            <p:ph type="sldNum" sz="quarter" idx="10"/>
          </p:nvPr>
        </p:nvSpPr>
        <p:spPr/>
        <p:txBody>
          <a:bodyPr/>
          <a:lstStyle/>
          <a:p>
            <a:fld id="{DA2A2E6C-CC93-46C0-9D7A-2030A4B9A290}" type="slidenum">
              <a:rPr lang="en-US" smtClean="0"/>
              <a:t>29</a:t>
            </a:fld>
            <a:endParaRPr lang="en-US"/>
          </a:p>
        </p:txBody>
      </p:sp>
      <p:sp>
        <p:nvSpPr>
          <p:cNvPr id="4" name="Title 1">
            <a:extLst>
              <a:ext uri="{FF2B5EF4-FFF2-40B4-BE49-F238E27FC236}">
                <a16:creationId xmlns:a16="http://schemas.microsoft.com/office/drawing/2014/main" id="{4A1A2386-C042-4242-9A02-BC332DD75201}"/>
              </a:ext>
            </a:extLst>
          </p:cNvPr>
          <p:cNvSpPr txBox="1">
            <a:spLocks/>
          </p:cNvSpPr>
          <p:nvPr/>
        </p:nvSpPr>
        <p:spPr bwMode="auto">
          <a:xfrm>
            <a:off x="0" y="-219433"/>
            <a:ext cx="8839200" cy="1207576"/>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rmAutofit fontScale="25000" lnSpcReduction="20000"/>
          </a:bodyPr>
          <a:lstStyle>
            <a:lvl1pPr algn="l" rtl="0" eaLnBrk="1" fontAlgn="base" hangingPunct="1">
              <a:lnSpc>
                <a:spcPct val="100000"/>
              </a:lnSpc>
              <a:spcBef>
                <a:spcPct val="0"/>
              </a:spcBef>
              <a:spcAft>
                <a:spcPct val="0"/>
              </a:spcAft>
              <a:defRPr sz="4267">
                <a:solidFill>
                  <a:schemeClr val="tx2"/>
                </a:solidFill>
                <a:latin typeface="+mj-lt"/>
                <a:ea typeface="+mj-ea"/>
                <a:cs typeface="+mj-cs"/>
              </a:defRPr>
            </a:lvl1pPr>
            <a:lvl2pPr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2pPr>
            <a:lvl3pPr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3pPr>
            <a:lvl4pPr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4pPr>
            <a:lvl5pPr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5pPr>
            <a:lvl6pPr marL="609570"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6pPr>
            <a:lvl7pPr marL="1219139"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7pPr>
            <a:lvl8pPr marL="1828709"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8pPr>
            <a:lvl9pPr marL="2438278"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9pPr>
          </a:lstStyle>
          <a:p>
            <a:pPr marL="571500" indent="-571500">
              <a:buFont typeface="Wingdings" pitchFamily="2" charset="2"/>
              <a:buChar char="§"/>
            </a:pPr>
            <a:br>
              <a:rPr lang="en-US" kern="0"/>
            </a:br>
            <a:br>
              <a:rPr lang="en-US" kern="0"/>
            </a:br>
            <a:br>
              <a:rPr lang="en-US" kern="0"/>
            </a:br>
            <a:br>
              <a:rPr lang="en-US" kern="0"/>
            </a:br>
            <a:br>
              <a:rPr lang="en-US" kern="0"/>
            </a:br>
            <a:br>
              <a:rPr lang="en-US" kern="0"/>
            </a:br>
            <a:br>
              <a:rPr lang="en-US" kern="0"/>
            </a:br>
            <a:br>
              <a:rPr lang="en-US" kern="0"/>
            </a:br>
            <a:br>
              <a:rPr lang="en-US" kern="0"/>
            </a:br>
            <a:r>
              <a:rPr lang="en-US" sz="14400" b="1" kern="0">
                <a:latin typeface="Arial" panose="020B0604020202020204" pitchFamily="34" charset="0"/>
                <a:cs typeface="Arial" panose="020B0604020202020204" pitchFamily="34" charset="0"/>
              </a:rPr>
              <a:t>Wyoming Road Show</a:t>
            </a:r>
            <a:br>
              <a:rPr lang="en-US" kern="0">
                <a:latin typeface="Arial" panose="020B0604020202020204" pitchFamily="34" charset="0"/>
                <a:cs typeface="Arial" panose="020B0604020202020204" pitchFamily="34" charset="0"/>
              </a:rPr>
            </a:br>
            <a:br>
              <a:rPr lang="en-US" sz="3600" kern="0">
                <a:latin typeface="Arial" panose="020B0604020202020204" pitchFamily="34" charset="0"/>
                <a:cs typeface="Arial" panose="020B0604020202020204" pitchFamily="34" charset="0"/>
              </a:rPr>
            </a:br>
            <a:br>
              <a:rPr lang="en-US" sz="3600" kern="0">
                <a:latin typeface="Arial" panose="020B0604020202020204" pitchFamily="34" charset="0"/>
                <a:cs typeface="Arial" panose="020B0604020202020204" pitchFamily="34" charset="0"/>
              </a:rPr>
            </a:br>
            <a:br>
              <a:rPr lang="en-US" sz="3600" kern="0">
                <a:latin typeface="Arial" panose="020B0604020202020204" pitchFamily="34" charset="0"/>
                <a:cs typeface="Arial" panose="020B0604020202020204" pitchFamily="34" charset="0"/>
              </a:rPr>
            </a:br>
            <a:br>
              <a:rPr lang="en-US" sz="3600" kern="0">
                <a:latin typeface="Arial" panose="020B0604020202020204" pitchFamily="34" charset="0"/>
                <a:cs typeface="Arial" panose="020B0604020202020204" pitchFamily="34" charset="0"/>
              </a:rPr>
            </a:br>
            <a:endParaRPr lang="en-US" sz="3600" kern="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61615808-C7CD-CF4B-8E5A-B2796474E8AA}"/>
              </a:ext>
            </a:extLst>
          </p:cNvPr>
          <p:cNvSpPr txBox="1">
            <a:spLocks/>
          </p:cNvSpPr>
          <p:nvPr/>
        </p:nvSpPr>
        <p:spPr>
          <a:xfrm>
            <a:off x="609600" y="1953243"/>
            <a:ext cx="10972800" cy="4216400"/>
          </a:xfrm>
          <a:prstGeom prst="rect">
            <a:avLst/>
          </a:prstGeom>
        </p:spPr>
        <p:txBody>
          <a:bodyPr>
            <a:noAutofit/>
          </a:bodyPr>
          <a:lstStyle>
            <a:lvl1pPr marL="0" indent="0" algn="l" rtl="0" eaLnBrk="1" fontAlgn="base" hangingPunct="1">
              <a:spcBef>
                <a:spcPct val="20000"/>
              </a:spcBef>
              <a:spcAft>
                <a:spcPct val="0"/>
              </a:spcAft>
              <a:defRPr sz="2667">
                <a:solidFill>
                  <a:srgbClr val="003895"/>
                </a:solidFill>
                <a:latin typeface="+mn-lt"/>
                <a:ea typeface="+mn-ea"/>
                <a:cs typeface="+mn-cs"/>
              </a:defRPr>
            </a:lvl1pPr>
            <a:lvl2pPr marL="990551" indent="-380982" algn="l" rtl="0" eaLnBrk="1" fontAlgn="base" hangingPunct="1">
              <a:spcBef>
                <a:spcPct val="20000"/>
              </a:spcBef>
              <a:spcAft>
                <a:spcPct val="0"/>
              </a:spcAft>
              <a:buFont typeface="Times" charset="0"/>
              <a:buChar char="•"/>
              <a:defRPr sz="2667">
                <a:solidFill>
                  <a:srgbClr val="333333"/>
                </a:solidFill>
                <a:latin typeface="+mn-lt"/>
                <a:ea typeface="+mn-ea"/>
              </a:defRPr>
            </a:lvl2pPr>
            <a:lvl3pPr marL="1523923" indent="-304784" algn="l" rtl="0" eaLnBrk="1" fontAlgn="base" hangingPunct="1">
              <a:spcBef>
                <a:spcPct val="20000"/>
              </a:spcBef>
              <a:spcAft>
                <a:spcPct val="0"/>
              </a:spcAft>
              <a:buChar char="–"/>
              <a:defRPr>
                <a:solidFill>
                  <a:srgbClr val="333333"/>
                </a:solidFill>
                <a:latin typeface="+mn-lt"/>
                <a:ea typeface="+mn-ea"/>
              </a:defRPr>
            </a:lvl3pPr>
            <a:lvl4pPr marL="2133493" indent="-304784" algn="l" rtl="0" eaLnBrk="1" fontAlgn="base" hangingPunct="1">
              <a:spcBef>
                <a:spcPct val="20000"/>
              </a:spcBef>
              <a:spcAft>
                <a:spcPct val="0"/>
              </a:spcAft>
              <a:buFont typeface="Wingdings" charset="0"/>
              <a:buChar char="§"/>
              <a:defRPr sz="2133">
                <a:solidFill>
                  <a:srgbClr val="333333"/>
                </a:solidFill>
                <a:latin typeface="+mn-lt"/>
                <a:ea typeface="+mn-ea"/>
              </a:defRPr>
            </a:lvl4pPr>
            <a:lvl5pPr marL="2743063" indent="-304784" algn="l" rtl="0" eaLnBrk="1" fontAlgn="base" hangingPunct="1">
              <a:spcBef>
                <a:spcPct val="20000"/>
              </a:spcBef>
              <a:spcAft>
                <a:spcPct val="0"/>
              </a:spcAft>
              <a:buFont typeface="Wingdings" charset="0"/>
              <a:buChar char=""/>
              <a:defRPr sz="1867">
                <a:solidFill>
                  <a:srgbClr val="333333"/>
                </a:solidFill>
                <a:latin typeface="+mn-lt"/>
                <a:ea typeface="+mn-ea"/>
              </a:defRPr>
            </a:lvl5pPr>
            <a:lvl6pPr marL="3352632" indent="-304784" algn="l" rtl="0" eaLnBrk="1" fontAlgn="base" hangingPunct="1">
              <a:spcBef>
                <a:spcPct val="20000"/>
              </a:spcBef>
              <a:spcAft>
                <a:spcPct val="0"/>
              </a:spcAft>
              <a:buFont typeface="Wingdings" charset="0"/>
              <a:buChar char=""/>
              <a:defRPr sz="1867">
                <a:solidFill>
                  <a:srgbClr val="333333"/>
                </a:solidFill>
                <a:latin typeface="+mn-lt"/>
                <a:ea typeface="+mn-ea"/>
              </a:defRPr>
            </a:lvl6pPr>
            <a:lvl7pPr marL="3962202" indent="-304784" algn="l" rtl="0" eaLnBrk="1" fontAlgn="base" hangingPunct="1">
              <a:spcBef>
                <a:spcPct val="20000"/>
              </a:spcBef>
              <a:spcAft>
                <a:spcPct val="0"/>
              </a:spcAft>
              <a:buFont typeface="Wingdings" charset="0"/>
              <a:buChar char=""/>
              <a:defRPr sz="1867">
                <a:solidFill>
                  <a:srgbClr val="333333"/>
                </a:solidFill>
                <a:latin typeface="+mn-lt"/>
                <a:ea typeface="+mn-ea"/>
              </a:defRPr>
            </a:lvl7pPr>
            <a:lvl8pPr marL="4571771" indent="-304784" algn="l" rtl="0" eaLnBrk="1" fontAlgn="base" hangingPunct="1">
              <a:spcBef>
                <a:spcPct val="20000"/>
              </a:spcBef>
              <a:spcAft>
                <a:spcPct val="0"/>
              </a:spcAft>
              <a:buFont typeface="Wingdings" charset="0"/>
              <a:buChar char=""/>
              <a:defRPr sz="1867">
                <a:solidFill>
                  <a:srgbClr val="333333"/>
                </a:solidFill>
                <a:latin typeface="+mn-lt"/>
                <a:ea typeface="+mn-ea"/>
              </a:defRPr>
            </a:lvl8pPr>
            <a:lvl9pPr marL="5181341" indent="-304784" algn="l" rtl="0" eaLnBrk="1" fontAlgn="base" hangingPunct="1">
              <a:spcBef>
                <a:spcPct val="20000"/>
              </a:spcBef>
              <a:spcAft>
                <a:spcPct val="0"/>
              </a:spcAft>
              <a:buFont typeface="Wingdings" charset="0"/>
              <a:buChar char=""/>
              <a:defRPr sz="1867">
                <a:solidFill>
                  <a:srgbClr val="333333"/>
                </a:solidFill>
                <a:latin typeface="+mn-lt"/>
                <a:ea typeface="+mn-ea"/>
              </a:defRPr>
            </a:lvl9pPr>
          </a:lstStyle>
          <a:p>
            <a:pPr marL="342900" indent="-342900">
              <a:spcBef>
                <a:spcPts val="0"/>
              </a:spcBef>
              <a:spcAft>
                <a:spcPts val="1800"/>
              </a:spcAft>
              <a:buClr>
                <a:schemeClr val="accent3"/>
              </a:buClr>
              <a:buFont typeface="Wingdings" panose="05000000000000000000" pitchFamily="2" charset="2"/>
              <a:buChar char="§"/>
            </a:pPr>
            <a:r>
              <a:rPr lang="en-US" sz="2800">
                <a:solidFill>
                  <a:schemeClr val="tx1"/>
                </a:solidFill>
                <a:latin typeface="Arial" panose="020B0604020202020204" pitchFamily="34" charset="0"/>
                <a:cs typeface="Arial" panose="020B0604020202020204" pitchFamily="34" charset="0"/>
              </a:rPr>
              <a:t>22 </a:t>
            </a:r>
            <a:r>
              <a:rPr lang="en-US" sz="2800" dirty="0">
                <a:solidFill>
                  <a:schemeClr val="tx1"/>
                </a:solidFill>
                <a:latin typeface="Arial" panose="020B0604020202020204" pitchFamily="34" charset="0"/>
                <a:cs typeface="Arial" panose="020B0604020202020204" pitchFamily="34" charset="0"/>
              </a:rPr>
              <a:t>onsite </a:t>
            </a:r>
            <a:r>
              <a:rPr lang="en-US" sz="2800">
                <a:solidFill>
                  <a:schemeClr val="tx1"/>
                </a:solidFill>
                <a:latin typeface="Arial" panose="020B0604020202020204" pitchFamily="34" charset="0"/>
                <a:cs typeface="Arial" panose="020B0604020202020204" pitchFamily="34" charset="0"/>
              </a:rPr>
              <a:t>nursing visits</a:t>
            </a:r>
          </a:p>
          <a:p>
            <a:pPr marL="342900" indent="-342900">
              <a:spcBef>
                <a:spcPts val="0"/>
              </a:spcBef>
              <a:spcAft>
                <a:spcPts val="1800"/>
              </a:spcAft>
              <a:buClr>
                <a:schemeClr val="accent3"/>
              </a:buClr>
              <a:buFont typeface="Wingdings" panose="05000000000000000000" pitchFamily="2" charset="2"/>
              <a:buChar char="§"/>
            </a:pPr>
            <a:r>
              <a:rPr lang="en-US" sz="2800">
                <a:solidFill>
                  <a:schemeClr val="tx1"/>
                </a:solidFill>
                <a:latin typeface="Arial" panose="020B0604020202020204" pitchFamily="34" charset="0"/>
                <a:cs typeface="Arial" panose="020B0604020202020204" pitchFamily="34" charset="0"/>
              </a:rPr>
              <a:t>Thank you to all who welcomed us to your homes and participated in data deep dives, sharing of best practices and the great work you are doing!</a:t>
            </a:r>
            <a:br>
              <a:rPr lang="en-US" sz="2400">
                <a:latin typeface="Arial" panose="020B0604020202020204" pitchFamily="34" charset="0"/>
                <a:cs typeface="Arial" panose="020B0604020202020204" pitchFamily="34" charset="0"/>
              </a:rPr>
            </a:br>
            <a:endParaRPr lang="en-US" sz="2400" ker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0886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34106-0DAA-A9B7-0694-654BD2F0AEAA}"/>
              </a:ext>
            </a:extLst>
          </p:cNvPr>
          <p:cNvSpPr>
            <a:spLocks noGrp="1"/>
          </p:cNvSpPr>
          <p:nvPr>
            <p:ph type="title"/>
          </p:nvPr>
        </p:nvSpPr>
        <p:spPr/>
        <p:txBody>
          <a:bodyPr>
            <a:normAutofit/>
          </a:bodyPr>
          <a:lstStyle/>
          <a:p>
            <a:r>
              <a:rPr lang="en-US" sz="3600" b="1">
                <a:latin typeface="Arial" panose="020B0604020202020204" pitchFamily="34" charset="0"/>
                <a:cs typeface="Arial" panose="020B0604020202020204" pitchFamily="34" charset="0"/>
              </a:rPr>
              <a:t>Centers for Medicaid &amp; Medicare </a:t>
            </a:r>
            <a:br>
              <a:rPr lang="en-US" sz="3600" b="1">
                <a:latin typeface="Arial" panose="020B0604020202020204" pitchFamily="34" charset="0"/>
                <a:cs typeface="Arial" panose="020B0604020202020204" pitchFamily="34" charset="0"/>
              </a:rPr>
            </a:br>
            <a:r>
              <a:rPr lang="en-US" sz="3600" b="1">
                <a:latin typeface="Arial" panose="020B0604020202020204" pitchFamily="34" charset="0"/>
                <a:cs typeface="Arial" panose="020B0604020202020204" pitchFamily="34" charset="0"/>
              </a:rPr>
              <a:t>Services (CMS) Initiatives</a:t>
            </a:r>
          </a:p>
        </p:txBody>
      </p:sp>
      <p:sp>
        <p:nvSpPr>
          <p:cNvPr id="5" name="Text Placeholder 4">
            <a:extLst>
              <a:ext uri="{FF2B5EF4-FFF2-40B4-BE49-F238E27FC236}">
                <a16:creationId xmlns:a16="http://schemas.microsoft.com/office/drawing/2014/main" id="{CEF2ABD9-F80F-549F-E807-99F3190D079A}"/>
              </a:ext>
            </a:extLst>
          </p:cNvPr>
          <p:cNvSpPr>
            <a:spLocks noGrp="1"/>
          </p:cNvSpPr>
          <p:nvPr>
            <p:ph type="body" idx="1"/>
          </p:nvPr>
        </p:nvSpPr>
        <p:spPr>
          <a:xfrm>
            <a:off x="729205" y="1708772"/>
            <a:ext cx="5120640" cy="548640"/>
          </a:xfrm>
        </p:spPr>
        <p:txBody>
          <a:bodyPr/>
          <a:lstStyle/>
          <a:p>
            <a:pPr>
              <a:spcBef>
                <a:spcPts val="0"/>
              </a:spcBef>
            </a:pPr>
            <a:r>
              <a:rPr lang="en-US" sz="2000" b="1"/>
              <a:t>Mountain Pacific</a:t>
            </a:r>
          </a:p>
        </p:txBody>
      </p:sp>
      <p:sp>
        <p:nvSpPr>
          <p:cNvPr id="3" name="Content Placeholder 2">
            <a:extLst>
              <a:ext uri="{FF2B5EF4-FFF2-40B4-BE49-F238E27FC236}">
                <a16:creationId xmlns:a16="http://schemas.microsoft.com/office/drawing/2014/main" id="{81AD4219-0945-6513-F0C0-45B5FBE115D2}"/>
              </a:ext>
            </a:extLst>
          </p:cNvPr>
          <p:cNvSpPr>
            <a:spLocks noGrp="1"/>
          </p:cNvSpPr>
          <p:nvPr>
            <p:ph sz="half" idx="2"/>
          </p:nvPr>
        </p:nvSpPr>
        <p:spPr>
          <a:xfrm>
            <a:off x="681167" y="2283642"/>
            <a:ext cx="5120640" cy="3840480"/>
          </a:xfrm>
        </p:spPr>
        <p:txBody>
          <a:bodyPr>
            <a:noAutofit/>
          </a:bodyPr>
          <a:lstStyle/>
          <a:p>
            <a:pPr lvl="0">
              <a:lnSpc>
                <a:spcPct val="100000"/>
              </a:lnSpc>
            </a:pPr>
            <a:r>
              <a:rPr lang="en-US" sz="1500">
                <a:latin typeface="Arial" panose="020B0604020202020204" pitchFamily="34" charset="0"/>
                <a:cs typeface="Arial" panose="020B0604020202020204" pitchFamily="34" charset="0"/>
              </a:rPr>
              <a:t>Non-regulatory and consultative – Provider participation is voluntary</a:t>
            </a:r>
          </a:p>
          <a:p>
            <a:pPr lvl="0">
              <a:lnSpc>
                <a:spcPct val="100000"/>
              </a:lnSpc>
            </a:pPr>
            <a:r>
              <a:rPr lang="en-US" sz="1500">
                <a:latin typeface="Arial" panose="020B0604020202020204" pitchFamily="34" charset="0"/>
                <a:cs typeface="Arial" panose="020B0604020202020204" pitchFamily="34" charset="0"/>
              </a:rPr>
              <a:t>Funded by CMS</a:t>
            </a:r>
          </a:p>
          <a:p>
            <a:pPr lvl="0">
              <a:lnSpc>
                <a:spcPct val="100000"/>
              </a:lnSpc>
            </a:pPr>
            <a:r>
              <a:rPr lang="en-US" sz="1500">
                <a:latin typeface="Arial" panose="020B0604020202020204" pitchFamily="34" charset="0"/>
                <a:cs typeface="Arial" panose="020B0604020202020204" pitchFamily="34" charset="0"/>
              </a:rPr>
              <a:t>Services provided for free to providers </a:t>
            </a:r>
          </a:p>
          <a:p>
            <a:pPr lvl="0">
              <a:lnSpc>
                <a:spcPct val="100000"/>
              </a:lnSpc>
            </a:pPr>
            <a:r>
              <a:rPr lang="en-US" sz="1500">
                <a:latin typeface="Arial" panose="020B0604020202020204" pitchFamily="34" charset="0"/>
                <a:cs typeface="Arial" panose="020B0604020202020204" pitchFamily="34" charset="0"/>
              </a:rPr>
              <a:t>Focused on improving patient care </a:t>
            </a:r>
          </a:p>
          <a:p>
            <a:pPr lvl="0">
              <a:lnSpc>
                <a:spcPct val="100000"/>
              </a:lnSpc>
            </a:pPr>
            <a:r>
              <a:rPr lang="en-US" sz="1500">
                <a:latin typeface="Arial" panose="020B0604020202020204" pitchFamily="34" charset="0"/>
                <a:cs typeface="Arial" panose="020B0604020202020204" pitchFamily="34" charset="0"/>
              </a:rPr>
              <a:t>Focus areas:</a:t>
            </a:r>
          </a:p>
          <a:p>
            <a:pPr marL="461963" lvl="1" indent="-234950">
              <a:lnSpc>
                <a:spcPct val="100000"/>
              </a:lnSpc>
            </a:pPr>
            <a:r>
              <a:rPr lang="en-US" sz="1300">
                <a:latin typeface="Arial" panose="020B0604020202020204" pitchFamily="34" charset="0"/>
                <a:cs typeface="Arial" panose="020B0604020202020204" pitchFamily="34" charset="0"/>
              </a:rPr>
              <a:t>Infection prevention and control assistance (COVID-19 outbreaks, vaccine education and assistance, National Healthcare Safety Network [NHSN] reporting assistance)</a:t>
            </a:r>
          </a:p>
          <a:p>
            <a:pPr marL="461963" lvl="1" indent="-234950">
              <a:lnSpc>
                <a:spcPct val="100000"/>
              </a:lnSpc>
            </a:pPr>
            <a:r>
              <a:rPr lang="en-US" sz="1300">
                <a:latin typeface="Arial" panose="020B0604020202020204" pitchFamily="34" charset="0"/>
                <a:cs typeface="Arial" panose="020B0604020202020204" pitchFamily="34" charset="0"/>
              </a:rPr>
              <a:t>Decrease opioid use and misuse </a:t>
            </a:r>
          </a:p>
          <a:p>
            <a:pPr marL="461963" lvl="1" indent="-234950">
              <a:lnSpc>
                <a:spcPct val="100000"/>
              </a:lnSpc>
            </a:pPr>
            <a:r>
              <a:rPr lang="en-US" sz="1300">
                <a:latin typeface="Arial" panose="020B0604020202020204" pitchFamily="34" charset="0"/>
                <a:cs typeface="Arial" panose="020B0604020202020204" pitchFamily="34" charset="0"/>
              </a:rPr>
              <a:t>Reduce emergency department use and 30-day readmissions </a:t>
            </a:r>
          </a:p>
          <a:p>
            <a:pPr marL="461963" lvl="1" indent="-234950">
              <a:lnSpc>
                <a:spcPct val="100000"/>
              </a:lnSpc>
            </a:pPr>
            <a:r>
              <a:rPr lang="en-US" sz="1300">
                <a:latin typeface="Arial" panose="020B0604020202020204" pitchFamily="34" charset="0"/>
                <a:cs typeface="Arial" panose="020B0604020202020204" pitchFamily="34" charset="0"/>
              </a:rPr>
              <a:t>Decrease adverse drug events and hospitalizations due to </a:t>
            </a:r>
            <a:r>
              <a:rPr lang="en-US" sz="1300" i="1" err="1">
                <a:latin typeface="Arial" panose="020B0604020202020204" pitchFamily="34" charset="0"/>
                <a:cs typeface="Arial" panose="020B0604020202020204" pitchFamily="34" charset="0"/>
              </a:rPr>
              <a:t>Clostridioides</a:t>
            </a:r>
            <a:r>
              <a:rPr lang="en-US" sz="1300" i="1">
                <a:latin typeface="Arial" panose="020B0604020202020204" pitchFamily="34" charset="0"/>
                <a:cs typeface="Arial" panose="020B0604020202020204" pitchFamily="34" charset="0"/>
              </a:rPr>
              <a:t> difficile </a:t>
            </a:r>
            <a:r>
              <a:rPr lang="en-US" sz="1300">
                <a:latin typeface="Arial" panose="020B0604020202020204" pitchFamily="34" charset="0"/>
                <a:cs typeface="Arial" panose="020B0604020202020204" pitchFamily="34" charset="0"/>
              </a:rPr>
              <a:t>(</a:t>
            </a:r>
            <a:r>
              <a:rPr lang="en-US" sz="1300" i="1">
                <a:latin typeface="Arial" panose="020B0604020202020204" pitchFamily="34" charset="0"/>
                <a:cs typeface="Arial" panose="020B0604020202020204" pitchFamily="34" charset="0"/>
              </a:rPr>
              <a:t>C. diff</a:t>
            </a:r>
            <a:r>
              <a:rPr lang="en-US" sz="1300">
                <a:latin typeface="Arial" panose="020B0604020202020204" pitchFamily="34" charset="0"/>
                <a:cs typeface="Arial" panose="020B0604020202020204" pitchFamily="34" charset="0"/>
              </a:rPr>
              <a:t>) or other infections </a:t>
            </a:r>
          </a:p>
          <a:p>
            <a:pPr marL="461963" lvl="1" indent="-234950">
              <a:lnSpc>
                <a:spcPct val="100000"/>
              </a:lnSpc>
            </a:pPr>
            <a:r>
              <a:rPr lang="en-US" sz="1300">
                <a:latin typeface="Arial" panose="020B0604020202020204" pitchFamily="34" charset="0"/>
                <a:cs typeface="Arial" panose="020B0604020202020204" pitchFamily="34" charset="0"/>
              </a:rPr>
              <a:t>Chronic disease management within communities </a:t>
            </a:r>
          </a:p>
          <a:p>
            <a:pPr marL="461963" lvl="1" indent="-234950">
              <a:lnSpc>
                <a:spcPct val="100000"/>
              </a:lnSpc>
            </a:pPr>
            <a:r>
              <a:rPr lang="en-US" sz="1300">
                <a:latin typeface="Arial" panose="020B0604020202020204" pitchFamily="34" charset="0"/>
                <a:cs typeface="Arial" panose="020B0604020202020204" pitchFamily="34" charset="0"/>
              </a:rPr>
              <a:t>Assistance with emergency preparedness</a:t>
            </a:r>
          </a:p>
          <a:p>
            <a:pPr marL="0" indent="0">
              <a:buNone/>
            </a:pPr>
            <a:endParaRPr lang="en-US" sz="120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7878B126-1761-4737-6AA3-ACDCBD4E4C34}"/>
              </a:ext>
            </a:extLst>
          </p:cNvPr>
          <p:cNvSpPr>
            <a:spLocks noGrp="1"/>
          </p:cNvSpPr>
          <p:nvPr>
            <p:ph type="body" sz="quarter" idx="3"/>
          </p:nvPr>
        </p:nvSpPr>
        <p:spPr>
          <a:xfrm>
            <a:off x="6439990" y="1708772"/>
            <a:ext cx="4705805" cy="548640"/>
          </a:xfrm>
        </p:spPr>
        <p:txBody>
          <a:bodyPr/>
          <a:lstStyle/>
          <a:p>
            <a:pPr>
              <a:spcBef>
                <a:spcPts val="0"/>
              </a:spcBef>
            </a:pPr>
            <a:r>
              <a:rPr lang="en-US" sz="2000" b="1"/>
              <a:t>Office of Healthcare Licensing </a:t>
            </a:r>
          </a:p>
          <a:p>
            <a:pPr>
              <a:spcBef>
                <a:spcPts val="0"/>
              </a:spcBef>
            </a:pPr>
            <a:r>
              <a:rPr lang="en-US" sz="2000" b="1"/>
              <a:t>and Surveys</a:t>
            </a:r>
          </a:p>
        </p:txBody>
      </p:sp>
      <p:sp>
        <p:nvSpPr>
          <p:cNvPr id="4" name="Content Placeholder 3">
            <a:extLst>
              <a:ext uri="{FF2B5EF4-FFF2-40B4-BE49-F238E27FC236}">
                <a16:creationId xmlns:a16="http://schemas.microsoft.com/office/drawing/2014/main" id="{5152DCC2-5423-E902-EB0C-F8FE63DD45C9}"/>
              </a:ext>
            </a:extLst>
          </p:cNvPr>
          <p:cNvSpPr>
            <a:spLocks noGrp="1"/>
          </p:cNvSpPr>
          <p:nvPr>
            <p:ph sz="quarter" idx="4"/>
          </p:nvPr>
        </p:nvSpPr>
        <p:spPr>
          <a:xfrm>
            <a:off x="6396139" y="2293069"/>
            <a:ext cx="5120640" cy="3840480"/>
          </a:xfrm>
        </p:spPr>
        <p:txBody>
          <a:bodyPr>
            <a:normAutofit/>
          </a:bodyPr>
          <a:lstStyle/>
          <a:p>
            <a:pPr>
              <a:lnSpc>
                <a:spcPct val="100000"/>
              </a:lnSpc>
            </a:pPr>
            <a:r>
              <a:rPr lang="en-US" sz="1500">
                <a:latin typeface="Arial" panose="020B0604020202020204" pitchFamily="34" charset="0"/>
                <a:cs typeface="Arial" panose="020B0604020202020204" pitchFamily="34" charset="0"/>
              </a:rPr>
              <a:t>Regulatory – Ensure nursing homes are following CMS regulations, outlined at 42 CFR paragraph 483, subpart B. Survey process consists of observation, interview and record review.</a:t>
            </a:r>
          </a:p>
          <a:p>
            <a:pPr>
              <a:lnSpc>
                <a:spcPct val="100000"/>
              </a:lnSpc>
            </a:pPr>
            <a:r>
              <a:rPr lang="en-US" sz="1500">
                <a:latin typeface="Arial" panose="020B0604020202020204" pitchFamily="34" charset="0"/>
                <a:cs typeface="Arial" panose="020B0604020202020204" pitchFamily="34" charset="0"/>
              </a:rPr>
              <a:t>Types of surveys: </a:t>
            </a:r>
          </a:p>
          <a:p>
            <a:pPr marL="461963" lvl="1" indent="-234950">
              <a:lnSpc>
                <a:spcPct val="100000"/>
              </a:lnSpc>
            </a:pPr>
            <a:r>
              <a:rPr lang="en-US" sz="1300">
                <a:latin typeface="Arial" panose="020B0604020202020204" pitchFamily="34" charset="0"/>
                <a:cs typeface="Arial" panose="020B0604020202020204" pitchFamily="34" charset="0"/>
              </a:rPr>
              <a:t>Traditional (standard)</a:t>
            </a:r>
          </a:p>
          <a:p>
            <a:pPr marL="461963" lvl="1" indent="-234950">
              <a:lnSpc>
                <a:spcPct val="100000"/>
              </a:lnSpc>
            </a:pPr>
            <a:r>
              <a:rPr lang="en-US" sz="1300">
                <a:latin typeface="Arial" panose="020B0604020202020204" pitchFamily="34" charset="0"/>
                <a:cs typeface="Arial" panose="020B0604020202020204" pitchFamily="34" charset="0"/>
              </a:rPr>
              <a:t>Initial Recertification </a:t>
            </a:r>
          </a:p>
          <a:p>
            <a:pPr marL="461963" lvl="1" indent="-234950">
              <a:lnSpc>
                <a:spcPct val="100000"/>
              </a:lnSpc>
            </a:pPr>
            <a:r>
              <a:rPr lang="en-US" sz="1300">
                <a:latin typeface="Arial" panose="020B0604020202020204" pitchFamily="34" charset="0"/>
                <a:cs typeface="Arial" panose="020B0604020202020204" pitchFamily="34" charset="0"/>
              </a:rPr>
              <a:t>Revisit survey Compliant </a:t>
            </a:r>
          </a:p>
          <a:p>
            <a:pPr marL="461963" lvl="1" indent="-234950">
              <a:lnSpc>
                <a:spcPct val="100000"/>
              </a:lnSpc>
            </a:pPr>
            <a:r>
              <a:rPr lang="en-US" sz="1300">
                <a:latin typeface="Arial" panose="020B0604020202020204" pitchFamily="34" charset="0"/>
                <a:cs typeface="Arial" panose="020B0604020202020204" pitchFamily="34" charset="0"/>
              </a:rPr>
              <a:t>Life safety </a:t>
            </a:r>
          </a:p>
          <a:p>
            <a:pPr marL="461963" lvl="1" indent="-234950">
              <a:lnSpc>
                <a:spcPct val="100000"/>
              </a:lnSpc>
            </a:pPr>
            <a:r>
              <a:rPr lang="en-US" sz="1300">
                <a:latin typeface="Arial" panose="020B0604020202020204" pitchFamily="34" charset="0"/>
                <a:cs typeface="Arial" panose="020B0604020202020204" pitchFamily="34" charset="0"/>
              </a:rPr>
              <a:t>Focused infection control</a:t>
            </a:r>
          </a:p>
          <a:p>
            <a:pPr marL="461963" lvl="1" indent="-234950">
              <a:lnSpc>
                <a:spcPct val="100000"/>
              </a:lnSpc>
            </a:pPr>
            <a:r>
              <a:rPr lang="en-US" sz="1300">
                <a:latin typeface="Arial" panose="020B0604020202020204" pitchFamily="34" charset="0"/>
                <a:cs typeface="Arial" panose="020B0604020202020204" pitchFamily="34" charset="0"/>
              </a:rPr>
              <a:t>Emergency preparedness </a:t>
            </a:r>
          </a:p>
          <a:p>
            <a:pPr marL="461963" lvl="1" indent="-234950">
              <a:lnSpc>
                <a:spcPct val="100000"/>
              </a:lnSpc>
            </a:pPr>
            <a:r>
              <a:rPr lang="en-US" sz="1300">
                <a:latin typeface="Arial" panose="020B0604020202020204" pitchFamily="34" charset="0"/>
                <a:cs typeface="Arial" panose="020B0604020202020204" pitchFamily="34" charset="0"/>
              </a:rPr>
              <a:t>Clinical laboratory improvement amendments (CLIA)</a:t>
            </a:r>
          </a:p>
        </p:txBody>
      </p:sp>
      <p:sp>
        <p:nvSpPr>
          <p:cNvPr id="7" name="Slide Number Placeholder 6">
            <a:extLst>
              <a:ext uri="{FF2B5EF4-FFF2-40B4-BE49-F238E27FC236}">
                <a16:creationId xmlns:a16="http://schemas.microsoft.com/office/drawing/2014/main" id="{72796683-C168-29EA-4FAD-854CD6572585}"/>
              </a:ext>
            </a:extLst>
          </p:cNvPr>
          <p:cNvSpPr>
            <a:spLocks noGrp="1"/>
          </p:cNvSpPr>
          <p:nvPr>
            <p:ph type="sldNum" sz="quarter" idx="12"/>
          </p:nvPr>
        </p:nvSpPr>
        <p:spPr/>
        <p:txBody>
          <a:bodyPr/>
          <a:lstStyle/>
          <a:p>
            <a:fld id="{DA2A2E6C-CC93-46C0-9D7A-2030A4B9A290}" type="slidenum">
              <a:rPr lang="en-US" smtClean="0"/>
              <a:t>3</a:t>
            </a:fld>
            <a:endParaRPr lang="en-US"/>
          </a:p>
        </p:txBody>
      </p:sp>
    </p:spTree>
    <p:extLst>
      <p:ext uri="{BB962C8B-B14F-4D97-AF65-F5344CB8AC3E}">
        <p14:creationId xmlns:p14="http://schemas.microsoft.com/office/powerpoint/2010/main" val="1954725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8F118CF-09B3-9867-D2BA-8CC16DAC637B}"/>
              </a:ext>
            </a:extLst>
          </p:cNvPr>
          <p:cNvSpPr>
            <a:spLocks noGrp="1"/>
          </p:cNvSpPr>
          <p:nvPr>
            <p:ph type="sldNum" sz="quarter" idx="10"/>
          </p:nvPr>
        </p:nvSpPr>
        <p:spPr/>
        <p:txBody>
          <a:bodyPr/>
          <a:lstStyle/>
          <a:p>
            <a:fld id="{DA2A2E6C-CC93-46C0-9D7A-2030A4B9A290}" type="slidenum">
              <a:rPr lang="en-US" smtClean="0"/>
              <a:t>30</a:t>
            </a:fld>
            <a:endParaRPr lang="en-US"/>
          </a:p>
        </p:txBody>
      </p:sp>
      <p:sp>
        <p:nvSpPr>
          <p:cNvPr id="4" name="Title 1">
            <a:extLst>
              <a:ext uri="{FF2B5EF4-FFF2-40B4-BE49-F238E27FC236}">
                <a16:creationId xmlns:a16="http://schemas.microsoft.com/office/drawing/2014/main" id="{040CDAD7-D533-DF40-9246-82943A0F2830}"/>
              </a:ext>
            </a:extLst>
          </p:cNvPr>
          <p:cNvSpPr txBox="1">
            <a:spLocks/>
          </p:cNvSpPr>
          <p:nvPr/>
        </p:nvSpPr>
        <p:spPr bwMode="auto">
          <a:xfrm>
            <a:off x="0" y="-219433"/>
            <a:ext cx="8839200" cy="1207576"/>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rmAutofit fontScale="25000" lnSpcReduction="20000"/>
          </a:bodyPr>
          <a:lstStyle>
            <a:lvl1pPr algn="l" rtl="0" eaLnBrk="1" fontAlgn="base" hangingPunct="1">
              <a:lnSpc>
                <a:spcPct val="100000"/>
              </a:lnSpc>
              <a:spcBef>
                <a:spcPct val="0"/>
              </a:spcBef>
              <a:spcAft>
                <a:spcPct val="0"/>
              </a:spcAft>
              <a:defRPr sz="4267">
                <a:solidFill>
                  <a:schemeClr val="tx2"/>
                </a:solidFill>
                <a:latin typeface="+mj-lt"/>
                <a:ea typeface="+mj-ea"/>
                <a:cs typeface="+mj-cs"/>
              </a:defRPr>
            </a:lvl1pPr>
            <a:lvl2pPr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2pPr>
            <a:lvl3pPr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3pPr>
            <a:lvl4pPr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4pPr>
            <a:lvl5pPr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5pPr>
            <a:lvl6pPr marL="609570"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6pPr>
            <a:lvl7pPr marL="1219139"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7pPr>
            <a:lvl8pPr marL="1828709"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8pPr>
            <a:lvl9pPr marL="2438278"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9pPr>
          </a:lstStyle>
          <a:p>
            <a:pPr marL="571500" indent="-571500">
              <a:buFont typeface="Wingdings" pitchFamily="2" charset="2"/>
              <a:buChar char="§"/>
            </a:pPr>
            <a:br>
              <a:rPr lang="en-US" kern="0" dirty="0"/>
            </a:br>
            <a:br>
              <a:rPr lang="en-US" kern="0" dirty="0"/>
            </a:br>
            <a:br>
              <a:rPr lang="en-US" kern="0" dirty="0"/>
            </a:br>
            <a:br>
              <a:rPr lang="en-US" kern="0" dirty="0"/>
            </a:br>
            <a:br>
              <a:rPr lang="en-US" kern="0" dirty="0"/>
            </a:br>
            <a:br>
              <a:rPr lang="en-US" kern="0" dirty="0"/>
            </a:br>
            <a:br>
              <a:rPr lang="en-US" kern="0" dirty="0"/>
            </a:br>
            <a:br>
              <a:rPr lang="en-US" kern="0" dirty="0"/>
            </a:br>
            <a:br>
              <a:rPr lang="en-US" kern="0" dirty="0"/>
            </a:br>
            <a:r>
              <a:rPr lang="en-US" sz="14400" b="1" kern="0" dirty="0">
                <a:latin typeface="Arial" panose="020B0604020202020204" pitchFamily="34" charset="0"/>
                <a:cs typeface="Arial" panose="020B0604020202020204" pitchFamily="34" charset="0"/>
              </a:rPr>
              <a:t>What is on the horizon?</a:t>
            </a:r>
            <a:br>
              <a:rPr lang="en-US" kern="0" dirty="0">
                <a:latin typeface="Arial" panose="020B0604020202020204" pitchFamily="34" charset="0"/>
                <a:cs typeface="Arial" panose="020B0604020202020204" pitchFamily="34" charset="0"/>
              </a:rPr>
            </a:br>
            <a:br>
              <a:rPr lang="en-US" sz="3600" kern="0" dirty="0">
                <a:latin typeface="Arial" panose="020B0604020202020204" pitchFamily="34" charset="0"/>
                <a:cs typeface="Arial" panose="020B0604020202020204" pitchFamily="34" charset="0"/>
              </a:rPr>
            </a:br>
            <a:br>
              <a:rPr lang="en-US" sz="3600" kern="0" dirty="0">
                <a:latin typeface="Arial" panose="020B0604020202020204" pitchFamily="34" charset="0"/>
                <a:cs typeface="Arial" panose="020B0604020202020204" pitchFamily="34" charset="0"/>
              </a:rPr>
            </a:br>
            <a:br>
              <a:rPr lang="en-US" sz="3600" kern="0" dirty="0">
                <a:latin typeface="Arial" panose="020B0604020202020204" pitchFamily="34" charset="0"/>
                <a:cs typeface="Arial" panose="020B0604020202020204" pitchFamily="34" charset="0"/>
              </a:rPr>
            </a:br>
            <a:br>
              <a:rPr lang="en-US" sz="3600" kern="0" dirty="0">
                <a:latin typeface="Arial" panose="020B0604020202020204" pitchFamily="34" charset="0"/>
                <a:cs typeface="Arial" panose="020B0604020202020204" pitchFamily="34" charset="0"/>
              </a:rPr>
            </a:br>
            <a:endParaRPr lang="en-US" sz="3600" kern="0"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0ECDAE04-D69D-894D-B0AC-8A5FD90E3202}"/>
              </a:ext>
            </a:extLst>
          </p:cNvPr>
          <p:cNvSpPr txBox="1">
            <a:spLocks/>
          </p:cNvSpPr>
          <p:nvPr/>
        </p:nvSpPr>
        <p:spPr>
          <a:xfrm>
            <a:off x="462116" y="1918165"/>
            <a:ext cx="10972800" cy="4216400"/>
          </a:xfrm>
          <a:prstGeom prst="rect">
            <a:avLst/>
          </a:prstGeom>
        </p:spPr>
        <p:txBody>
          <a:bodyPr>
            <a:noAutofit/>
          </a:bodyPr>
          <a:lstStyle>
            <a:lvl1pPr marL="0" indent="0" algn="l" rtl="0" eaLnBrk="1" fontAlgn="base" hangingPunct="1">
              <a:spcBef>
                <a:spcPct val="20000"/>
              </a:spcBef>
              <a:spcAft>
                <a:spcPct val="0"/>
              </a:spcAft>
              <a:defRPr sz="2667">
                <a:solidFill>
                  <a:srgbClr val="003895"/>
                </a:solidFill>
                <a:latin typeface="+mn-lt"/>
                <a:ea typeface="+mn-ea"/>
                <a:cs typeface="+mn-cs"/>
              </a:defRPr>
            </a:lvl1pPr>
            <a:lvl2pPr marL="990551" indent="-380982" algn="l" rtl="0" eaLnBrk="1" fontAlgn="base" hangingPunct="1">
              <a:spcBef>
                <a:spcPct val="20000"/>
              </a:spcBef>
              <a:spcAft>
                <a:spcPct val="0"/>
              </a:spcAft>
              <a:buFont typeface="Times" charset="0"/>
              <a:buChar char="•"/>
              <a:defRPr sz="2667">
                <a:solidFill>
                  <a:srgbClr val="333333"/>
                </a:solidFill>
                <a:latin typeface="+mn-lt"/>
                <a:ea typeface="+mn-ea"/>
              </a:defRPr>
            </a:lvl2pPr>
            <a:lvl3pPr marL="1523923" indent="-304784" algn="l" rtl="0" eaLnBrk="1" fontAlgn="base" hangingPunct="1">
              <a:spcBef>
                <a:spcPct val="20000"/>
              </a:spcBef>
              <a:spcAft>
                <a:spcPct val="0"/>
              </a:spcAft>
              <a:buChar char="–"/>
              <a:defRPr>
                <a:solidFill>
                  <a:srgbClr val="333333"/>
                </a:solidFill>
                <a:latin typeface="+mn-lt"/>
                <a:ea typeface="+mn-ea"/>
              </a:defRPr>
            </a:lvl3pPr>
            <a:lvl4pPr marL="2133493" indent="-304784" algn="l" rtl="0" eaLnBrk="1" fontAlgn="base" hangingPunct="1">
              <a:spcBef>
                <a:spcPct val="20000"/>
              </a:spcBef>
              <a:spcAft>
                <a:spcPct val="0"/>
              </a:spcAft>
              <a:buFont typeface="Wingdings" charset="0"/>
              <a:buChar char="§"/>
              <a:defRPr sz="2133">
                <a:solidFill>
                  <a:srgbClr val="333333"/>
                </a:solidFill>
                <a:latin typeface="+mn-lt"/>
                <a:ea typeface="+mn-ea"/>
              </a:defRPr>
            </a:lvl4pPr>
            <a:lvl5pPr marL="2743063" indent="-304784" algn="l" rtl="0" eaLnBrk="1" fontAlgn="base" hangingPunct="1">
              <a:spcBef>
                <a:spcPct val="20000"/>
              </a:spcBef>
              <a:spcAft>
                <a:spcPct val="0"/>
              </a:spcAft>
              <a:buFont typeface="Wingdings" charset="0"/>
              <a:buChar char=""/>
              <a:defRPr sz="1867">
                <a:solidFill>
                  <a:srgbClr val="333333"/>
                </a:solidFill>
                <a:latin typeface="+mn-lt"/>
                <a:ea typeface="+mn-ea"/>
              </a:defRPr>
            </a:lvl5pPr>
            <a:lvl6pPr marL="3352632" indent="-304784" algn="l" rtl="0" eaLnBrk="1" fontAlgn="base" hangingPunct="1">
              <a:spcBef>
                <a:spcPct val="20000"/>
              </a:spcBef>
              <a:spcAft>
                <a:spcPct val="0"/>
              </a:spcAft>
              <a:buFont typeface="Wingdings" charset="0"/>
              <a:buChar char=""/>
              <a:defRPr sz="1867">
                <a:solidFill>
                  <a:srgbClr val="333333"/>
                </a:solidFill>
                <a:latin typeface="+mn-lt"/>
                <a:ea typeface="+mn-ea"/>
              </a:defRPr>
            </a:lvl6pPr>
            <a:lvl7pPr marL="3962202" indent="-304784" algn="l" rtl="0" eaLnBrk="1" fontAlgn="base" hangingPunct="1">
              <a:spcBef>
                <a:spcPct val="20000"/>
              </a:spcBef>
              <a:spcAft>
                <a:spcPct val="0"/>
              </a:spcAft>
              <a:buFont typeface="Wingdings" charset="0"/>
              <a:buChar char=""/>
              <a:defRPr sz="1867">
                <a:solidFill>
                  <a:srgbClr val="333333"/>
                </a:solidFill>
                <a:latin typeface="+mn-lt"/>
                <a:ea typeface="+mn-ea"/>
              </a:defRPr>
            </a:lvl7pPr>
            <a:lvl8pPr marL="4571771" indent="-304784" algn="l" rtl="0" eaLnBrk="1" fontAlgn="base" hangingPunct="1">
              <a:spcBef>
                <a:spcPct val="20000"/>
              </a:spcBef>
              <a:spcAft>
                <a:spcPct val="0"/>
              </a:spcAft>
              <a:buFont typeface="Wingdings" charset="0"/>
              <a:buChar char=""/>
              <a:defRPr sz="1867">
                <a:solidFill>
                  <a:srgbClr val="333333"/>
                </a:solidFill>
                <a:latin typeface="+mn-lt"/>
                <a:ea typeface="+mn-ea"/>
              </a:defRPr>
            </a:lvl8pPr>
            <a:lvl9pPr marL="5181341" indent="-304784" algn="l" rtl="0" eaLnBrk="1" fontAlgn="base" hangingPunct="1">
              <a:spcBef>
                <a:spcPct val="20000"/>
              </a:spcBef>
              <a:spcAft>
                <a:spcPct val="0"/>
              </a:spcAft>
              <a:buFont typeface="Wingdings" charset="0"/>
              <a:buChar char=""/>
              <a:defRPr sz="1867">
                <a:solidFill>
                  <a:srgbClr val="333333"/>
                </a:solidFill>
                <a:latin typeface="+mn-lt"/>
                <a:ea typeface="+mn-ea"/>
              </a:defRPr>
            </a:lvl9pPr>
          </a:lstStyle>
          <a:p>
            <a:pPr marL="342900" indent="-342900">
              <a:spcBef>
                <a:spcPts val="0"/>
              </a:spcBef>
              <a:spcAft>
                <a:spcPts val="1800"/>
              </a:spcAft>
              <a:buClr>
                <a:schemeClr val="accent3"/>
              </a:buClr>
              <a:buFont typeface="Wingdings" panose="05000000000000000000" pitchFamily="2" charset="2"/>
              <a:buChar char="§"/>
            </a:pPr>
            <a:r>
              <a:rPr lang="en-US" sz="2800" dirty="0">
                <a:solidFill>
                  <a:schemeClr val="tx1"/>
                </a:solidFill>
                <a:latin typeface="Arial" panose="020B0604020202020204" pitchFamily="34" charset="0"/>
                <a:cs typeface="Arial" panose="020B0604020202020204" pitchFamily="34" charset="0"/>
              </a:rPr>
              <a:t>Mid - July 2024: Expect CMS to release request for proposal for new QIN-QIO contract</a:t>
            </a:r>
          </a:p>
          <a:p>
            <a:pPr marL="342900" indent="-342900">
              <a:spcBef>
                <a:spcPts val="0"/>
              </a:spcBef>
              <a:spcAft>
                <a:spcPts val="1800"/>
              </a:spcAft>
              <a:buClr>
                <a:schemeClr val="accent3"/>
              </a:buClr>
              <a:buFont typeface="Wingdings" panose="05000000000000000000" pitchFamily="2" charset="2"/>
              <a:buChar char="§"/>
            </a:pPr>
            <a:r>
              <a:rPr lang="en-US" sz="2800" dirty="0">
                <a:solidFill>
                  <a:schemeClr val="tx1"/>
                </a:solidFill>
                <a:latin typeface="Arial" panose="020B0604020202020204" pitchFamily="34" charset="0"/>
                <a:cs typeface="Arial" panose="020B0604020202020204" pitchFamily="34" charset="0"/>
              </a:rPr>
              <a:t>November 2024: QIN-QIOs are awarded new work</a:t>
            </a:r>
          </a:p>
          <a:p>
            <a:pPr marL="342900" indent="-342900">
              <a:spcBef>
                <a:spcPts val="0"/>
              </a:spcBef>
              <a:spcAft>
                <a:spcPts val="1800"/>
              </a:spcAft>
              <a:buClr>
                <a:schemeClr val="accent3"/>
              </a:buClr>
              <a:buFont typeface="Wingdings" panose="05000000000000000000" pitchFamily="2" charset="2"/>
              <a:buChar char="§"/>
            </a:pPr>
            <a:r>
              <a:rPr lang="en-US" sz="2800" dirty="0">
                <a:solidFill>
                  <a:schemeClr val="tx1"/>
                </a:solidFill>
                <a:latin typeface="Arial" panose="020B0604020202020204" pitchFamily="34" charset="0"/>
                <a:cs typeface="Arial" panose="020B0604020202020204" pitchFamily="34" charset="0"/>
              </a:rPr>
              <a:t>November 2024: Current CMS QIN-QIO contract ends</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342900" indent="-342900">
              <a:spcBef>
                <a:spcPts val="0"/>
              </a:spcBef>
              <a:spcAft>
                <a:spcPts val="1800"/>
              </a:spcAft>
              <a:buClr>
                <a:schemeClr val="accent3"/>
              </a:buClr>
              <a:buFont typeface="Wingdings" panose="05000000000000000000" pitchFamily="2" charset="2"/>
              <a:buChar char="§"/>
            </a:pPr>
            <a:endParaRPr lang="en-US" sz="2400" kern="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055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3A882-4E01-E009-13D9-3641F315428A}"/>
              </a:ext>
            </a:extLst>
          </p:cNvPr>
          <p:cNvSpPr>
            <a:spLocks noGrp="1"/>
          </p:cNvSpPr>
          <p:nvPr>
            <p:ph type="title"/>
          </p:nvPr>
        </p:nvSpPr>
        <p:spPr>
          <a:xfrm>
            <a:off x="697973" y="0"/>
            <a:ext cx="10515600" cy="1325563"/>
          </a:xfrm>
        </p:spPr>
        <p:txBody>
          <a:bodyPr>
            <a:normAutofit fontScale="90000"/>
          </a:bodyPr>
          <a:lstStyle/>
          <a:p>
            <a:br>
              <a:rPr lang="en-US" sz="4000" b="1">
                <a:latin typeface="Arial" panose="020B0604020202020204" pitchFamily="34" charset="0"/>
                <a:cs typeface="Arial" panose="020B0604020202020204" pitchFamily="34" charset="0"/>
              </a:rPr>
            </a:br>
            <a:r>
              <a:rPr lang="en-US" sz="4000" b="1">
                <a:latin typeface="Arial" panose="020B0604020202020204" pitchFamily="34" charset="0"/>
                <a:cs typeface="Arial" panose="020B0604020202020204" pitchFamily="34" charset="0"/>
              </a:rPr>
              <a:t>National Map of Current </a:t>
            </a:r>
            <a:r>
              <a:rPr lang="en-US" sz="4000" b="1" dirty="0">
                <a:latin typeface="Arial" panose="020B0604020202020204" pitchFamily="34" charset="0"/>
                <a:cs typeface="Arial" panose="020B0604020202020204" pitchFamily="34" charset="0"/>
              </a:rPr>
              <a:t>QIN-QIOs</a:t>
            </a:r>
            <a:br>
              <a:rPr lang="en-US"/>
            </a:br>
            <a:endParaRPr lang="en-US"/>
          </a:p>
        </p:txBody>
      </p:sp>
      <p:pic>
        <p:nvPicPr>
          <p:cNvPr id="5" name="Picture 4" descr="A map of the united states&#10;&#10;Description automatically generated">
            <a:extLst>
              <a:ext uri="{FF2B5EF4-FFF2-40B4-BE49-F238E27FC236}">
                <a16:creationId xmlns:a16="http://schemas.microsoft.com/office/drawing/2014/main" id="{208AD1EA-A2AE-57A3-9925-08B1B4ECC1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2980" y="1526570"/>
            <a:ext cx="6492055" cy="5331430"/>
          </a:xfrm>
          <a:prstGeom prst="rect">
            <a:avLst/>
          </a:prstGeom>
        </p:spPr>
      </p:pic>
      <p:sp>
        <p:nvSpPr>
          <p:cNvPr id="3" name="Slide Number Placeholder 2">
            <a:extLst>
              <a:ext uri="{FF2B5EF4-FFF2-40B4-BE49-F238E27FC236}">
                <a16:creationId xmlns:a16="http://schemas.microsoft.com/office/drawing/2014/main" id="{6AB2D650-B6EA-D277-8568-AAA2144C5CDE}"/>
              </a:ext>
            </a:extLst>
          </p:cNvPr>
          <p:cNvSpPr>
            <a:spLocks noGrp="1"/>
          </p:cNvSpPr>
          <p:nvPr>
            <p:ph type="sldNum" sz="quarter" idx="10"/>
          </p:nvPr>
        </p:nvSpPr>
        <p:spPr/>
        <p:txBody>
          <a:bodyPr/>
          <a:lstStyle/>
          <a:p>
            <a:fld id="{DA2A2E6C-CC93-46C0-9D7A-2030A4B9A290}" type="slidenum">
              <a:rPr lang="en-US" smtClean="0"/>
              <a:t>31</a:t>
            </a:fld>
            <a:endParaRPr lang="en-US"/>
          </a:p>
        </p:txBody>
      </p:sp>
    </p:spTree>
    <p:extLst>
      <p:ext uri="{BB962C8B-B14F-4D97-AF65-F5344CB8AC3E}">
        <p14:creationId xmlns:p14="http://schemas.microsoft.com/office/powerpoint/2010/main" val="1193089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p&#10;&#10;">
            <a:extLst>
              <a:ext uri="{FF2B5EF4-FFF2-40B4-BE49-F238E27FC236}">
                <a16:creationId xmlns:a16="http://schemas.microsoft.com/office/drawing/2014/main" id="{ECA2AA45-ACF5-7ECC-C90C-C2687243A3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204" y="707923"/>
            <a:ext cx="9846853" cy="598349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DB72A611-F74A-10FE-A9D6-D13DF228C585}"/>
              </a:ext>
            </a:extLst>
          </p:cNvPr>
          <p:cNvSpPr>
            <a:spLocks noGrp="1"/>
          </p:cNvSpPr>
          <p:nvPr>
            <p:ph type="sldNum" sz="quarter" idx="10"/>
          </p:nvPr>
        </p:nvSpPr>
        <p:spPr/>
        <p:txBody>
          <a:bodyPr/>
          <a:lstStyle/>
          <a:p>
            <a:fld id="{DA2A2E6C-CC93-46C0-9D7A-2030A4B9A290}" type="slidenum">
              <a:rPr lang="en-US" smtClean="0"/>
              <a:t>32</a:t>
            </a:fld>
            <a:endParaRPr lang="en-US"/>
          </a:p>
        </p:txBody>
      </p:sp>
      <p:sp>
        <p:nvSpPr>
          <p:cNvPr id="4" name="Rectangle 3">
            <a:extLst>
              <a:ext uri="{FF2B5EF4-FFF2-40B4-BE49-F238E27FC236}">
                <a16:creationId xmlns:a16="http://schemas.microsoft.com/office/drawing/2014/main" id="{73C6294E-4B7C-814B-BD23-80F39D4F207F}"/>
              </a:ext>
            </a:extLst>
          </p:cNvPr>
          <p:cNvSpPr/>
          <p:nvPr/>
        </p:nvSpPr>
        <p:spPr bwMode="auto">
          <a:xfrm>
            <a:off x="0" y="0"/>
            <a:ext cx="9748684" cy="1327355"/>
          </a:xfrm>
          <a:prstGeom prst="rect">
            <a:avLst/>
          </a:prstGeom>
          <a:solidFill>
            <a:srgbClr val="EADFB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Title 1">
            <a:extLst>
              <a:ext uri="{FF2B5EF4-FFF2-40B4-BE49-F238E27FC236}">
                <a16:creationId xmlns:a16="http://schemas.microsoft.com/office/drawing/2014/main" id="{365F5FD7-4DB4-0841-9A54-C36027693861}"/>
              </a:ext>
            </a:extLst>
          </p:cNvPr>
          <p:cNvSpPr>
            <a:spLocks noGrp="1"/>
          </p:cNvSpPr>
          <p:nvPr>
            <p:ph type="title"/>
          </p:nvPr>
        </p:nvSpPr>
        <p:spPr>
          <a:xfrm>
            <a:off x="668476" y="79375"/>
            <a:ext cx="10515600" cy="1325563"/>
          </a:xfrm>
        </p:spPr>
        <p:txBody>
          <a:bodyPr>
            <a:normAutofit fontScale="90000"/>
          </a:bodyPr>
          <a:lstStyle/>
          <a:p>
            <a:br>
              <a:rPr lang="en-US" sz="4000" b="1" dirty="0">
                <a:latin typeface="Arial" panose="020B0604020202020204" pitchFamily="34" charset="0"/>
                <a:cs typeface="Arial" panose="020B0604020202020204" pitchFamily="34" charset="0"/>
              </a:rPr>
            </a:br>
            <a:br>
              <a:rPr lang="en-US" sz="4000" b="1" dirty="0">
                <a:latin typeface="Arial" panose="020B0604020202020204" pitchFamily="34" charset="0"/>
                <a:cs typeface="Arial" panose="020B0604020202020204" pitchFamily="34" charset="0"/>
              </a:rPr>
            </a:br>
            <a:r>
              <a:rPr lang="en-US" sz="4000" b="1" dirty="0"/>
              <a:t>CMS Proposed Map of QIN-QIO Regions</a:t>
            </a:r>
            <a:br>
              <a:rPr lang="en-US" dirty="0"/>
            </a:br>
            <a:br>
              <a:rPr lang="en-US" dirty="0"/>
            </a:br>
            <a:endParaRPr lang="en-US" dirty="0"/>
          </a:p>
        </p:txBody>
      </p:sp>
    </p:spTree>
    <p:extLst>
      <p:ext uri="{BB962C8B-B14F-4D97-AF65-F5344CB8AC3E}">
        <p14:creationId xmlns:p14="http://schemas.microsoft.com/office/powerpoint/2010/main" val="193063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8CD55-AA1D-96B2-3954-E892D3C75AE9}"/>
              </a:ext>
            </a:extLst>
          </p:cNvPr>
          <p:cNvSpPr>
            <a:spLocks noGrp="1"/>
          </p:cNvSpPr>
          <p:nvPr>
            <p:ph type="title"/>
          </p:nvPr>
        </p:nvSpPr>
        <p:spPr/>
        <p:txBody>
          <a:bodyPr/>
          <a:lstStyle/>
          <a:p>
            <a:r>
              <a:rPr lang="en-US"/>
              <a:t>This is a DRAFT and is subject to change. </a:t>
            </a:r>
          </a:p>
        </p:txBody>
      </p:sp>
      <p:pic>
        <p:nvPicPr>
          <p:cNvPr id="1026" name="Picture 2" descr="This is a graphic of the 13th SOW with four pillars that represent each of the clinical AIMs and two foundational AIMs">
            <a:extLst>
              <a:ext uri="{FF2B5EF4-FFF2-40B4-BE49-F238E27FC236}">
                <a16:creationId xmlns:a16="http://schemas.microsoft.com/office/drawing/2014/main" id="{89C938DD-D57F-A7FF-E312-BDE63F5524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876"/>
          <a:stretch/>
        </p:blipFill>
        <p:spPr bwMode="auto">
          <a:xfrm>
            <a:off x="0" y="2479249"/>
            <a:ext cx="12192000" cy="499661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C8DCFBEB-2E79-A066-9A43-FE5A76A3506B}"/>
              </a:ext>
            </a:extLst>
          </p:cNvPr>
          <p:cNvSpPr>
            <a:spLocks noGrp="1"/>
          </p:cNvSpPr>
          <p:nvPr>
            <p:ph type="sldNum" sz="quarter" idx="10"/>
          </p:nvPr>
        </p:nvSpPr>
        <p:spPr/>
        <p:txBody>
          <a:bodyPr/>
          <a:lstStyle/>
          <a:p>
            <a:fld id="{DA2A2E6C-CC93-46C0-9D7A-2030A4B9A290}" type="slidenum">
              <a:rPr lang="en-US" smtClean="0"/>
              <a:t>33</a:t>
            </a:fld>
            <a:endParaRPr lang="en-US"/>
          </a:p>
        </p:txBody>
      </p:sp>
      <p:sp>
        <p:nvSpPr>
          <p:cNvPr id="4" name="Isosceles Triangle 3">
            <a:extLst>
              <a:ext uri="{FF2B5EF4-FFF2-40B4-BE49-F238E27FC236}">
                <a16:creationId xmlns:a16="http://schemas.microsoft.com/office/drawing/2014/main" id="{4613CB52-1365-2B09-F230-EAAC93CB0623}"/>
              </a:ext>
              <a:ext uri="{C183D7F6-B498-43B3-948B-1728B52AA6E4}">
                <adec:decorative xmlns:adec="http://schemas.microsoft.com/office/drawing/2017/decorative" val="1"/>
              </a:ext>
            </a:extLst>
          </p:cNvPr>
          <p:cNvSpPr/>
          <p:nvPr/>
        </p:nvSpPr>
        <p:spPr>
          <a:xfrm>
            <a:off x="185707" y="1564849"/>
            <a:ext cx="11550663" cy="914400"/>
          </a:xfrm>
          <a:prstGeom prst="triangle">
            <a:avLst>
              <a:gd name="adj" fmla="val 49894"/>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4932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28CC6D-F669-6FCC-3C17-4512B8CD45BE}"/>
              </a:ext>
            </a:extLst>
          </p:cNvPr>
          <p:cNvSpPr>
            <a:spLocks noGrp="1"/>
          </p:cNvSpPr>
          <p:nvPr>
            <p:ph type="sldNum" sz="quarter" idx="10"/>
          </p:nvPr>
        </p:nvSpPr>
        <p:spPr/>
        <p:txBody>
          <a:bodyPr/>
          <a:lstStyle/>
          <a:p>
            <a:fld id="{DA2A2E6C-CC93-46C0-9D7A-2030A4B9A290}" type="slidenum">
              <a:rPr lang="en-US" smtClean="0"/>
              <a:t>34</a:t>
            </a:fld>
            <a:endParaRPr lang="en-US"/>
          </a:p>
        </p:txBody>
      </p:sp>
      <p:sp>
        <p:nvSpPr>
          <p:cNvPr id="4" name="Title 1">
            <a:extLst>
              <a:ext uri="{FF2B5EF4-FFF2-40B4-BE49-F238E27FC236}">
                <a16:creationId xmlns:a16="http://schemas.microsoft.com/office/drawing/2014/main" id="{F7DC4568-30C1-7748-94C5-BE81EFA23732}"/>
              </a:ext>
            </a:extLst>
          </p:cNvPr>
          <p:cNvSpPr txBox="1">
            <a:spLocks/>
          </p:cNvSpPr>
          <p:nvPr/>
        </p:nvSpPr>
        <p:spPr bwMode="auto">
          <a:xfrm>
            <a:off x="476747" y="108872"/>
            <a:ext cx="10515600" cy="13255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rmAutofit fontScale="37500" lnSpcReduction="20000"/>
          </a:bodyPr>
          <a:lstStyle>
            <a:lvl1pPr algn="l" rtl="0" eaLnBrk="1" fontAlgn="base" hangingPunct="1">
              <a:lnSpc>
                <a:spcPct val="100000"/>
              </a:lnSpc>
              <a:spcBef>
                <a:spcPct val="0"/>
              </a:spcBef>
              <a:spcAft>
                <a:spcPct val="0"/>
              </a:spcAft>
              <a:defRPr sz="4267">
                <a:solidFill>
                  <a:schemeClr val="tx2"/>
                </a:solidFill>
                <a:latin typeface="+mj-lt"/>
                <a:ea typeface="+mj-ea"/>
                <a:cs typeface="+mj-cs"/>
              </a:defRPr>
            </a:lvl1pPr>
            <a:lvl2pPr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2pPr>
            <a:lvl3pPr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3pPr>
            <a:lvl4pPr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4pPr>
            <a:lvl5pPr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5pPr>
            <a:lvl6pPr marL="609570"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6pPr>
            <a:lvl7pPr marL="1219139"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7pPr>
            <a:lvl8pPr marL="1828709"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8pPr>
            <a:lvl9pPr marL="2438278" algn="l" rtl="0" eaLnBrk="1" fontAlgn="base" hangingPunct="1">
              <a:lnSpc>
                <a:spcPct val="80000"/>
              </a:lnSpc>
              <a:spcBef>
                <a:spcPct val="0"/>
              </a:spcBef>
              <a:spcAft>
                <a:spcPct val="0"/>
              </a:spcAft>
              <a:defRPr sz="4400">
                <a:solidFill>
                  <a:schemeClr val="bg1"/>
                </a:solidFill>
                <a:latin typeface="Arial" charset="0"/>
                <a:ea typeface="ＭＳ Ｐゴシック" charset="0"/>
                <a:cs typeface="ＭＳ Ｐゴシック" charset="0"/>
              </a:defRPr>
            </a:lvl9pPr>
          </a:lstStyle>
          <a:p>
            <a:br>
              <a:rPr lang="en-US" sz="4000" b="1" kern="0">
                <a:cs typeface="Arial" panose="020B0604020202020204" pitchFamily="34" charset="0"/>
              </a:rPr>
            </a:br>
            <a:br>
              <a:rPr lang="en-US" sz="4000" b="1" kern="0">
                <a:cs typeface="Arial" panose="020B0604020202020204" pitchFamily="34" charset="0"/>
              </a:rPr>
            </a:br>
            <a:r>
              <a:rPr lang="en-US" sz="9600" b="1" kern="0">
                <a:cs typeface="Arial" panose="020B0604020202020204" pitchFamily="34" charset="0"/>
              </a:rPr>
              <a:t>Wyoming Culture Change:</a:t>
            </a:r>
            <a:br>
              <a:rPr lang="en-US" kern="0"/>
            </a:br>
            <a:br>
              <a:rPr lang="en-US" kern="0"/>
            </a:br>
            <a:endParaRPr lang="en-US" kern="0"/>
          </a:p>
        </p:txBody>
      </p:sp>
      <p:sp>
        <p:nvSpPr>
          <p:cNvPr id="5" name="Content Placeholder 2">
            <a:extLst>
              <a:ext uri="{FF2B5EF4-FFF2-40B4-BE49-F238E27FC236}">
                <a16:creationId xmlns:a16="http://schemas.microsoft.com/office/drawing/2014/main" id="{5E5B22DD-F310-8242-9889-802B27EC7311}"/>
              </a:ext>
            </a:extLst>
          </p:cNvPr>
          <p:cNvSpPr txBox="1">
            <a:spLocks/>
          </p:cNvSpPr>
          <p:nvPr/>
        </p:nvSpPr>
        <p:spPr>
          <a:xfrm>
            <a:off x="476747" y="1947662"/>
            <a:ext cx="9979742" cy="4216400"/>
          </a:xfrm>
          <a:prstGeom prst="rect">
            <a:avLst/>
          </a:prstGeom>
        </p:spPr>
        <p:txBody>
          <a:bodyPr>
            <a:noAutofit/>
          </a:bodyPr>
          <a:lstStyle>
            <a:lvl1pPr marL="0" indent="0" algn="l" rtl="0" eaLnBrk="1" fontAlgn="base" hangingPunct="1">
              <a:spcBef>
                <a:spcPct val="20000"/>
              </a:spcBef>
              <a:spcAft>
                <a:spcPct val="0"/>
              </a:spcAft>
              <a:defRPr sz="2667">
                <a:solidFill>
                  <a:srgbClr val="003895"/>
                </a:solidFill>
                <a:latin typeface="+mn-lt"/>
                <a:ea typeface="+mn-ea"/>
                <a:cs typeface="+mn-cs"/>
              </a:defRPr>
            </a:lvl1pPr>
            <a:lvl2pPr marL="990551" indent="-380982" algn="l" rtl="0" eaLnBrk="1" fontAlgn="base" hangingPunct="1">
              <a:spcBef>
                <a:spcPct val="20000"/>
              </a:spcBef>
              <a:spcAft>
                <a:spcPct val="0"/>
              </a:spcAft>
              <a:buFont typeface="Times" charset="0"/>
              <a:buChar char="•"/>
              <a:defRPr sz="2667">
                <a:solidFill>
                  <a:srgbClr val="333333"/>
                </a:solidFill>
                <a:latin typeface="+mn-lt"/>
                <a:ea typeface="+mn-ea"/>
              </a:defRPr>
            </a:lvl2pPr>
            <a:lvl3pPr marL="1523923" indent="-304784" algn="l" rtl="0" eaLnBrk="1" fontAlgn="base" hangingPunct="1">
              <a:spcBef>
                <a:spcPct val="20000"/>
              </a:spcBef>
              <a:spcAft>
                <a:spcPct val="0"/>
              </a:spcAft>
              <a:buChar char="–"/>
              <a:defRPr>
                <a:solidFill>
                  <a:srgbClr val="333333"/>
                </a:solidFill>
                <a:latin typeface="+mn-lt"/>
                <a:ea typeface="+mn-ea"/>
              </a:defRPr>
            </a:lvl3pPr>
            <a:lvl4pPr marL="2133493" indent="-304784" algn="l" rtl="0" eaLnBrk="1" fontAlgn="base" hangingPunct="1">
              <a:spcBef>
                <a:spcPct val="20000"/>
              </a:spcBef>
              <a:spcAft>
                <a:spcPct val="0"/>
              </a:spcAft>
              <a:buFont typeface="Wingdings" charset="0"/>
              <a:buChar char="§"/>
              <a:defRPr sz="2133">
                <a:solidFill>
                  <a:srgbClr val="333333"/>
                </a:solidFill>
                <a:latin typeface="+mn-lt"/>
                <a:ea typeface="+mn-ea"/>
              </a:defRPr>
            </a:lvl4pPr>
            <a:lvl5pPr marL="2743063" indent="-304784" algn="l" rtl="0" eaLnBrk="1" fontAlgn="base" hangingPunct="1">
              <a:spcBef>
                <a:spcPct val="20000"/>
              </a:spcBef>
              <a:spcAft>
                <a:spcPct val="0"/>
              </a:spcAft>
              <a:buFont typeface="Wingdings" charset="0"/>
              <a:buChar char=""/>
              <a:defRPr sz="1867">
                <a:solidFill>
                  <a:srgbClr val="333333"/>
                </a:solidFill>
                <a:latin typeface="+mn-lt"/>
                <a:ea typeface="+mn-ea"/>
              </a:defRPr>
            </a:lvl5pPr>
            <a:lvl6pPr marL="3352632" indent="-304784" algn="l" rtl="0" eaLnBrk="1" fontAlgn="base" hangingPunct="1">
              <a:spcBef>
                <a:spcPct val="20000"/>
              </a:spcBef>
              <a:spcAft>
                <a:spcPct val="0"/>
              </a:spcAft>
              <a:buFont typeface="Wingdings" charset="0"/>
              <a:buChar char=""/>
              <a:defRPr sz="1867">
                <a:solidFill>
                  <a:srgbClr val="333333"/>
                </a:solidFill>
                <a:latin typeface="+mn-lt"/>
                <a:ea typeface="+mn-ea"/>
              </a:defRPr>
            </a:lvl6pPr>
            <a:lvl7pPr marL="3962202" indent="-304784" algn="l" rtl="0" eaLnBrk="1" fontAlgn="base" hangingPunct="1">
              <a:spcBef>
                <a:spcPct val="20000"/>
              </a:spcBef>
              <a:spcAft>
                <a:spcPct val="0"/>
              </a:spcAft>
              <a:buFont typeface="Wingdings" charset="0"/>
              <a:buChar char=""/>
              <a:defRPr sz="1867">
                <a:solidFill>
                  <a:srgbClr val="333333"/>
                </a:solidFill>
                <a:latin typeface="+mn-lt"/>
                <a:ea typeface="+mn-ea"/>
              </a:defRPr>
            </a:lvl7pPr>
            <a:lvl8pPr marL="4571771" indent="-304784" algn="l" rtl="0" eaLnBrk="1" fontAlgn="base" hangingPunct="1">
              <a:spcBef>
                <a:spcPct val="20000"/>
              </a:spcBef>
              <a:spcAft>
                <a:spcPct val="0"/>
              </a:spcAft>
              <a:buFont typeface="Wingdings" charset="0"/>
              <a:buChar char=""/>
              <a:defRPr sz="1867">
                <a:solidFill>
                  <a:srgbClr val="333333"/>
                </a:solidFill>
                <a:latin typeface="+mn-lt"/>
                <a:ea typeface="+mn-ea"/>
              </a:defRPr>
            </a:lvl8pPr>
            <a:lvl9pPr marL="5181341" indent="-304784" algn="l" rtl="0" eaLnBrk="1" fontAlgn="base" hangingPunct="1">
              <a:spcBef>
                <a:spcPct val="20000"/>
              </a:spcBef>
              <a:spcAft>
                <a:spcPct val="0"/>
              </a:spcAft>
              <a:buFont typeface="Wingdings" charset="0"/>
              <a:buChar char=""/>
              <a:defRPr sz="1867">
                <a:solidFill>
                  <a:srgbClr val="333333"/>
                </a:solidFill>
                <a:latin typeface="+mn-lt"/>
                <a:ea typeface="+mn-ea"/>
              </a:defRPr>
            </a:lvl9pPr>
          </a:lstStyle>
          <a:p>
            <a:pPr marL="342900" indent="-342900">
              <a:spcBef>
                <a:spcPts val="0"/>
              </a:spcBef>
              <a:spcAft>
                <a:spcPts val="1800"/>
              </a:spcAft>
              <a:buClr>
                <a:schemeClr val="accent3"/>
              </a:buClr>
              <a:buFont typeface="Wingdings" panose="05000000000000000000" pitchFamily="2" charset="2"/>
              <a:buChar char="§"/>
            </a:pPr>
            <a:r>
              <a:rPr lang="en-US" sz="2800">
                <a:solidFill>
                  <a:schemeClr val="tx1"/>
                </a:solidFill>
                <a:latin typeface="Arial" panose="020B0604020202020204" pitchFamily="34" charset="0"/>
                <a:cs typeface="Arial" panose="020B0604020202020204" pitchFamily="34" charset="0"/>
              </a:rPr>
              <a:t>Five-year contract funded by the Civil Money Penalties, ending March 2024.</a:t>
            </a:r>
          </a:p>
          <a:p>
            <a:pPr marL="342900" indent="-342900">
              <a:spcBef>
                <a:spcPts val="0"/>
              </a:spcBef>
              <a:spcAft>
                <a:spcPts val="1800"/>
              </a:spcAft>
              <a:buClr>
                <a:schemeClr val="accent3"/>
              </a:buClr>
              <a:buFont typeface="Wingdings" panose="05000000000000000000" pitchFamily="2" charset="2"/>
              <a:buChar char="§"/>
            </a:pPr>
            <a:r>
              <a:rPr lang="en-US" sz="2800">
                <a:solidFill>
                  <a:schemeClr val="tx1"/>
                </a:solidFill>
                <a:latin typeface="Arial" panose="020B0604020202020204" pitchFamily="34" charset="0"/>
                <a:cs typeface="Arial" panose="020B0604020202020204" pitchFamily="34" charset="0"/>
              </a:rPr>
              <a:t>Five participating Wyoming NHs.</a:t>
            </a:r>
            <a:br>
              <a:rPr lang="en-US" sz="2400">
                <a:latin typeface="Arial" panose="020B0604020202020204" pitchFamily="34" charset="0"/>
                <a:cs typeface="Arial" panose="020B0604020202020204" pitchFamily="34" charset="0"/>
              </a:rPr>
            </a:br>
            <a:endParaRPr lang="en-US" sz="2400" ker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416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221D-9DF9-26D6-4520-AD671E1F5031}"/>
              </a:ext>
            </a:extLst>
          </p:cNvPr>
          <p:cNvSpPr>
            <a:spLocks noGrp="1"/>
          </p:cNvSpPr>
          <p:nvPr>
            <p:ph type="title" idx="4294967295"/>
          </p:nvPr>
        </p:nvSpPr>
        <p:spPr>
          <a:xfrm>
            <a:off x="337038" y="441171"/>
            <a:ext cx="11939588" cy="479425"/>
          </a:xfrm>
        </p:spPr>
        <p:txBody>
          <a:bodyPr>
            <a:noAutofit/>
          </a:bodyPr>
          <a:lstStyle/>
          <a:p>
            <a:r>
              <a:rPr lang="en-US" sz="3600" b="1">
                <a:latin typeface="Arial" panose="020B0604020202020204" pitchFamily="34" charset="0"/>
                <a:cs typeface="Arial" panose="020B0604020202020204" pitchFamily="34" charset="0"/>
              </a:rPr>
              <a:t>Wyoming Culture Change - Results</a:t>
            </a:r>
          </a:p>
        </p:txBody>
      </p:sp>
      <p:sp>
        <p:nvSpPr>
          <p:cNvPr id="11" name="TextBox 10">
            <a:extLst>
              <a:ext uri="{FF2B5EF4-FFF2-40B4-BE49-F238E27FC236}">
                <a16:creationId xmlns:a16="http://schemas.microsoft.com/office/drawing/2014/main" id="{10B1EC74-2BE2-C85B-A5B2-CE39686FC56C}"/>
              </a:ext>
            </a:extLst>
          </p:cNvPr>
          <p:cNvSpPr txBox="1"/>
          <p:nvPr/>
        </p:nvSpPr>
        <p:spPr>
          <a:xfrm>
            <a:off x="337038" y="5796489"/>
            <a:ext cx="9721362" cy="1015663"/>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Arial" panose="020B0604020202020204" pitchFamily="34" charset="0"/>
                <a:ea typeface="+mn-lt"/>
                <a:cs typeface="Arial" panose="020B0604020202020204" pitchFamily="34" charset="0"/>
              </a:rPr>
              <a:t>Baseline is 10/2018-09/2020</a:t>
            </a:r>
          </a:p>
          <a:p>
            <a:r>
              <a:rPr lang="en-US" sz="1200">
                <a:latin typeface="Arial" panose="020B0604020202020204" pitchFamily="34" charset="0"/>
                <a:ea typeface="+mn-lt"/>
                <a:cs typeface="Arial" panose="020B0604020202020204" pitchFamily="34" charset="0"/>
              </a:rPr>
              <a:t>Remeasure most recent 12 measurement periods</a:t>
            </a:r>
          </a:p>
          <a:p>
            <a:r>
              <a:rPr lang="en-US" sz="1200">
                <a:latin typeface="Arial" panose="020B0604020202020204" pitchFamily="34" charset="0"/>
                <a:ea typeface="+mn-lt"/>
                <a:cs typeface="Arial" panose="020B0604020202020204" pitchFamily="34" charset="0"/>
              </a:rPr>
              <a:t>RIR is Relative Improvement Rate baseline to current (year ending June 2023)  </a:t>
            </a:r>
          </a:p>
          <a:p>
            <a:r>
              <a:rPr lang="en-US" sz="1200">
                <a:latin typeface="Arial" panose="020B0604020202020204" pitchFamily="34" charset="0"/>
                <a:cs typeface="Arial" panose="020B0604020202020204" pitchFamily="34" charset="0"/>
              </a:rPr>
              <a:t>RIR is the rate that each measure was lowered from baseline to current.  For these measures, the goal is for the rates to decrease, the more they decrease, the higher the RIR.</a:t>
            </a:r>
          </a:p>
        </p:txBody>
      </p:sp>
      <p:pic>
        <p:nvPicPr>
          <p:cNvPr id="4" name="Picture 3">
            <a:extLst>
              <a:ext uri="{FF2B5EF4-FFF2-40B4-BE49-F238E27FC236}">
                <a16:creationId xmlns:a16="http://schemas.microsoft.com/office/drawing/2014/main" id="{074441C1-9616-AD8E-A79A-6E3A4B3B92CE}"/>
              </a:ext>
            </a:extLst>
          </p:cNvPr>
          <p:cNvPicPr>
            <a:picLocks noChangeAspect="1"/>
          </p:cNvPicPr>
          <p:nvPr/>
        </p:nvPicPr>
        <p:blipFill>
          <a:blip r:embed="rId2"/>
          <a:stretch>
            <a:fillRect/>
          </a:stretch>
        </p:blipFill>
        <p:spPr>
          <a:xfrm>
            <a:off x="337038" y="1450401"/>
            <a:ext cx="9824601" cy="4346088"/>
          </a:xfrm>
          <a:prstGeom prst="rect">
            <a:avLst/>
          </a:prstGeom>
        </p:spPr>
      </p:pic>
      <p:sp>
        <p:nvSpPr>
          <p:cNvPr id="3" name="Slide Number Placeholder 2">
            <a:extLst>
              <a:ext uri="{FF2B5EF4-FFF2-40B4-BE49-F238E27FC236}">
                <a16:creationId xmlns:a16="http://schemas.microsoft.com/office/drawing/2014/main" id="{2324750A-D83B-F6B9-0567-DB65FC81A956}"/>
              </a:ext>
            </a:extLst>
          </p:cNvPr>
          <p:cNvSpPr>
            <a:spLocks noGrp="1"/>
          </p:cNvSpPr>
          <p:nvPr>
            <p:ph type="sldNum" sz="quarter" idx="12"/>
          </p:nvPr>
        </p:nvSpPr>
        <p:spPr/>
        <p:txBody>
          <a:bodyPr/>
          <a:lstStyle/>
          <a:p>
            <a:fld id="{DA2A2E6C-CC93-46C0-9D7A-2030A4B9A290}" type="slidenum">
              <a:rPr lang="en-US" smtClean="0"/>
              <a:t>35</a:t>
            </a:fld>
            <a:endParaRPr lang="en-US"/>
          </a:p>
        </p:txBody>
      </p:sp>
    </p:spTree>
    <p:extLst>
      <p:ext uri="{BB962C8B-B14F-4D97-AF65-F5344CB8AC3E}">
        <p14:creationId xmlns:p14="http://schemas.microsoft.com/office/powerpoint/2010/main" val="3885314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0279B-5EB9-4925-B01F-D59BC35A8B67}"/>
              </a:ext>
            </a:extLst>
          </p:cNvPr>
          <p:cNvSpPr>
            <a:spLocks noGrp="1"/>
          </p:cNvSpPr>
          <p:nvPr>
            <p:ph type="title"/>
          </p:nvPr>
        </p:nvSpPr>
        <p:spPr>
          <a:xfrm>
            <a:off x="1458311" y="0"/>
            <a:ext cx="9276272" cy="1295400"/>
          </a:xfrm>
        </p:spPr>
        <p:txBody>
          <a:bodyPr>
            <a:normAutofit/>
          </a:bodyPr>
          <a:lstStyle/>
          <a:p>
            <a:pPr algn="ctr"/>
            <a:r>
              <a:rPr lang="en-US" sz="4000" b="1">
                <a:latin typeface="Arial" panose="020B0604020202020204" pitchFamily="34" charset="0"/>
                <a:cs typeface="Arial" panose="020B0604020202020204" pitchFamily="34" charset="0"/>
              </a:rPr>
              <a:t>Questions?</a:t>
            </a:r>
          </a:p>
        </p:txBody>
      </p:sp>
      <p:sp>
        <p:nvSpPr>
          <p:cNvPr id="4" name="Slide Number Placeholder 3">
            <a:extLst>
              <a:ext uri="{FF2B5EF4-FFF2-40B4-BE49-F238E27FC236}">
                <a16:creationId xmlns:a16="http://schemas.microsoft.com/office/drawing/2014/main" id="{AD05FC5B-4F7A-4EE3-8ADB-C9384BFBC573}"/>
              </a:ext>
            </a:extLst>
          </p:cNvPr>
          <p:cNvSpPr>
            <a:spLocks noGrp="1"/>
          </p:cNvSpPr>
          <p:nvPr>
            <p:ph type="sldNum" sz="quarter" idx="12"/>
          </p:nvPr>
        </p:nvSpPr>
        <p:spPr>
          <a:xfrm>
            <a:off x="9362983" y="6412156"/>
            <a:ext cx="2743200" cy="365125"/>
          </a:xfrm>
        </p:spPr>
        <p:txBody>
          <a:bodyPr/>
          <a:lstStyle/>
          <a:p>
            <a:fld id="{DF72CFA4-C0D7-46CF-9B01-7B8908E427A9}" type="slidenum">
              <a:rPr lang="en-US" smtClean="0"/>
              <a:t>36</a:t>
            </a:fld>
            <a:endParaRPr lang="en-US"/>
          </a:p>
        </p:txBody>
      </p:sp>
      <p:pic>
        <p:nvPicPr>
          <p:cNvPr id="6" name="Picture 5" descr="Yellow and blue symbols">
            <a:extLst>
              <a:ext uri="{FF2B5EF4-FFF2-40B4-BE49-F238E27FC236}">
                <a16:creationId xmlns:a16="http://schemas.microsoft.com/office/drawing/2014/main" id="{D3817588-530D-3895-87BC-413369C275EB}"/>
              </a:ext>
            </a:extLst>
          </p:cNvPr>
          <p:cNvPicPr>
            <a:picLocks noChangeAspect="1"/>
          </p:cNvPicPr>
          <p:nvPr/>
        </p:nvPicPr>
        <p:blipFill rotWithShape="1">
          <a:blip r:embed="rId3">
            <a:extLst>
              <a:ext uri="{28A0092B-C50C-407E-A947-70E740481C1C}">
                <a14:useLocalDpi xmlns:a14="http://schemas.microsoft.com/office/drawing/2010/main" val="0"/>
              </a:ext>
            </a:extLst>
          </a:blip>
          <a:srcRect t="18889" b="20776"/>
          <a:stretch/>
        </p:blipFill>
        <p:spPr>
          <a:xfrm>
            <a:off x="444441" y="1769806"/>
            <a:ext cx="11304011" cy="4642350"/>
          </a:xfrm>
          <a:prstGeom prst="rect">
            <a:avLst/>
          </a:prstGeom>
        </p:spPr>
      </p:pic>
    </p:spTree>
    <p:extLst>
      <p:ext uri="{BB962C8B-B14F-4D97-AF65-F5344CB8AC3E}">
        <p14:creationId xmlns:p14="http://schemas.microsoft.com/office/powerpoint/2010/main" val="24964092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1797570-9B34-4CDB-AF65-5B0E5C204E51}"/>
              </a:ext>
            </a:extLst>
          </p:cNvPr>
          <p:cNvSpPr>
            <a:spLocks noGrp="1"/>
          </p:cNvSpPr>
          <p:nvPr>
            <p:ph type="title"/>
          </p:nvPr>
        </p:nvSpPr>
        <p:spPr>
          <a:xfrm>
            <a:off x="566057" y="2520497"/>
            <a:ext cx="6326293" cy="1130300"/>
          </a:xfrm>
        </p:spPr>
        <p:txBody>
          <a:bodyPr>
            <a:normAutofit/>
          </a:bodyPr>
          <a:lstStyle/>
          <a:p>
            <a:r>
              <a:rPr lang="en-US" sz="4000">
                <a:latin typeface="Arial" panose="020B0604020202020204" pitchFamily="34" charset="0"/>
                <a:cs typeface="Arial" panose="020B0604020202020204" pitchFamily="34" charset="0"/>
              </a:rPr>
              <a:t>Thank you!</a:t>
            </a:r>
          </a:p>
        </p:txBody>
      </p:sp>
      <p:sp>
        <p:nvSpPr>
          <p:cNvPr id="6" name="TextBox 5">
            <a:extLst>
              <a:ext uri="{FF2B5EF4-FFF2-40B4-BE49-F238E27FC236}">
                <a16:creationId xmlns:a16="http://schemas.microsoft.com/office/drawing/2014/main" id="{10C69894-78D1-49EA-869F-07463721EE8D}"/>
              </a:ext>
            </a:extLst>
          </p:cNvPr>
          <p:cNvSpPr txBox="1"/>
          <p:nvPr/>
        </p:nvSpPr>
        <p:spPr>
          <a:xfrm>
            <a:off x="349093" y="5726564"/>
            <a:ext cx="7841597" cy="947952"/>
          </a:xfrm>
          <a:prstGeom prst="rect">
            <a:avLst/>
          </a:prstGeom>
          <a:noFill/>
        </p:spPr>
        <p:txBody>
          <a:bodyPr wrap="square" rtlCol="0">
            <a:spAutoFit/>
          </a:bodyPr>
          <a:lstStyle/>
          <a:p>
            <a:pPr eaLnBrk="1" fontAlgn="auto" hangingPunct="1">
              <a:lnSpc>
                <a:spcPct val="107000"/>
              </a:lnSpc>
              <a:spcBef>
                <a:spcPts val="0"/>
              </a:spcBef>
              <a:spcAft>
                <a:spcPts val="800"/>
              </a:spcAft>
              <a:defRPr/>
            </a:pPr>
            <a:r>
              <a:rPr lang="en-US" sz="10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This material was prepared by Mountain Pacific, a Medicare Quality Innovation Network-Quality Improvement Organization (QIN-QIO), under contract with the Centers for Medicare &amp; Medicaid Services (CMS), an agency of the U.S. Department of Health and Human Services (HHS). Views expressed in this material do not necessarily reflect the official views or policy of CMS or HHS, and any reference to a specific product or entity herein does not constitute endorsement of that product or entity by CMS or HHS </a:t>
            </a:r>
            <a:r>
              <a:rPr lang="en-US" sz="1050">
                <a:solidFill>
                  <a:srgbClr val="000000"/>
                </a:solidFill>
                <a:latin typeface="Arial" panose="020B0604020202020204" pitchFamily="34" charset="0"/>
                <a:ea typeface="Calibri" panose="020F0502020204030204" pitchFamily="34" charset="0"/>
                <a:cs typeface="Times New Roman" panose="02020603050405020304" pitchFamily="18" charset="0"/>
              </a:rPr>
              <a:t>12SOW-MPQHF-AS-NH-5/24-416 </a:t>
            </a:r>
            <a:endParaRPr kumimoji="0" lang="en-US" sz="1050" b="0" i="0" u="none" strike="noStrike" kern="1200" cap="none" spc="0" normalizeH="0" baseline="0" noProof="0">
              <a:ln>
                <a:noFill/>
              </a:ln>
              <a:solidFill>
                <a:srgbClr val="000000"/>
              </a:solidFill>
              <a:effectLst/>
              <a:highlight>
                <a:srgbClr val="FFFF00"/>
              </a:highligh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descr="Mountain Pacific - QIO logo">
            <a:extLst>
              <a:ext uri="{FF2B5EF4-FFF2-40B4-BE49-F238E27FC236}">
                <a16:creationId xmlns:a16="http://schemas.microsoft.com/office/drawing/2014/main" id="{B72A9C8A-E573-884C-76DF-326CDDBC5DE5}"/>
              </a:ext>
            </a:extLst>
          </p:cNvPr>
          <p:cNvSpPr/>
          <p:nvPr/>
        </p:nvSpPr>
        <p:spPr bwMode="auto">
          <a:xfrm>
            <a:off x="143838" y="102742"/>
            <a:ext cx="6482993" cy="113030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3" name="Picture 2">
            <a:extLst>
              <a:ext uri="{FF2B5EF4-FFF2-40B4-BE49-F238E27FC236}">
                <a16:creationId xmlns:a16="http://schemas.microsoft.com/office/drawing/2014/main" id="{9495C650-F1CD-5A5C-E104-3C11E46D387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54" y="22113"/>
            <a:ext cx="6888302" cy="1291557"/>
          </a:xfrm>
          <a:prstGeom prst="rect">
            <a:avLst/>
          </a:prstGeom>
        </p:spPr>
      </p:pic>
    </p:spTree>
    <p:extLst>
      <p:ext uri="{BB962C8B-B14F-4D97-AF65-F5344CB8AC3E}">
        <p14:creationId xmlns:p14="http://schemas.microsoft.com/office/powerpoint/2010/main" val="3739576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FCAFF-E727-B790-42AC-A57FE5518E48}"/>
              </a:ext>
            </a:extLst>
          </p:cNvPr>
          <p:cNvSpPr>
            <a:spLocks noGrp="1"/>
          </p:cNvSpPr>
          <p:nvPr>
            <p:ph type="title"/>
          </p:nvPr>
        </p:nvSpPr>
        <p:spPr/>
        <p:txBody>
          <a:bodyPr>
            <a:normAutofit/>
          </a:bodyPr>
          <a:lstStyle/>
          <a:p>
            <a:r>
              <a:rPr lang="en-US" sz="5400" b="1">
                <a:latin typeface="Arial" panose="020B0604020202020204" pitchFamily="34" charset="0"/>
                <a:cs typeface="Arial" panose="020B0604020202020204" pitchFamily="34" charset="0"/>
              </a:rPr>
              <a:t>Current Initiatives</a:t>
            </a:r>
            <a:endParaRPr lang="en-US" sz="400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C8E915A4-7FF3-A572-0B80-A12E71CC9C23}"/>
              </a:ext>
            </a:extLst>
          </p:cNvPr>
          <p:cNvSpPr>
            <a:spLocks noGrp="1"/>
          </p:cNvSpPr>
          <p:nvPr>
            <p:ph type="subTitle" idx="1"/>
          </p:nvPr>
        </p:nvSpPr>
        <p:spPr/>
        <p:txBody>
          <a:bodyPr/>
          <a:lstStyle/>
          <a:p>
            <a:r>
              <a:rPr lang="en-US"/>
              <a:t>(End November 2024)</a:t>
            </a:r>
          </a:p>
        </p:txBody>
      </p:sp>
    </p:spTree>
    <p:extLst>
      <p:ext uri="{BB962C8B-B14F-4D97-AF65-F5344CB8AC3E}">
        <p14:creationId xmlns:p14="http://schemas.microsoft.com/office/powerpoint/2010/main" val="691069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24B75-2171-6851-D0AB-5B503B19E8F6}"/>
              </a:ext>
            </a:extLst>
          </p:cNvPr>
          <p:cNvSpPr>
            <a:spLocks noGrp="1"/>
          </p:cNvSpPr>
          <p:nvPr>
            <p:ph type="title"/>
          </p:nvPr>
        </p:nvSpPr>
        <p:spPr>
          <a:xfrm>
            <a:off x="257199" y="3663827"/>
            <a:ext cx="6698149" cy="1130300"/>
          </a:xfrm>
        </p:spPr>
        <p:txBody>
          <a:bodyPr>
            <a:noAutofit/>
          </a:bodyPr>
          <a:lstStyle/>
          <a:p>
            <a:br>
              <a:rPr lang="en-US" sz="5400" b="1">
                <a:latin typeface="Arial" panose="020B0604020202020204" pitchFamily="34" charset="0"/>
                <a:cs typeface="Arial" panose="020B0604020202020204" pitchFamily="34" charset="0"/>
              </a:rPr>
            </a:br>
            <a:br>
              <a:rPr lang="en-US" sz="5400" b="1">
                <a:latin typeface="Arial" panose="020B0604020202020204" pitchFamily="34" charset="0"/>
                <a:cs typeface="Arial" panose="020B0604020202020204" pitchFamily="34" charset="0"/>
              </a:rPr>
            </a:br>
            <a:br>
              <a:rPr lang="en-US" sz="5400" b="1">
                <a:latin typeface="Arial" panose="020B0604020202020204" pitchFamily="34" charset="0"/>
                <a:cs typeface="Arial" panose="020B0604020202020204" pitchFamily="34" charset="0"/>
              </a:rPr>
            </a:br>
            <a:br>
              <a:rPr lang="en-US" sz="5400" b="1">
                <a:latin typeface="Arial" panose="020B0604020202020204" pitchFamily="34" charset="0"/>
                <a:cs typeface="Arial" panose="020B0604020202020204" pitchFamily="34" charset="0"/>
              </a:rPr>
            </a:br>
            <a:r>
              <a:rPr lang="en-US" sz="5400" b="1">
                <a:latin typeface="Arial" panose="020B0604020202020204" pitchFamily="34" charset="0"/>
                <a:cs typeface="Arial" panose="020B0604020202020204" pitchFamily="34" charset="0"/>
              </a:rPr>
              <a:t>Metric Performance: </a:t>
            </a:r>
            <a:br>
              <a:rPr lang="en-US" sz="5400" b="1">
                <a:latin typeface="Arial" panose="020B0604020202020204" pitchFamily="34" charset="0"/>
                <a:cs typeface="Arial" panose="020B0604020202020204" pitchFamily="34" charset="0"/>
              </a:rPr>
            </a:br>
            <a:r>
              <a:rPr lang="en-US" sz="3200">
                <a:latin typeface="Arial" panose="020B0604020202020204" pitchFamily="34" charset="0"/>
                <a:cs typeface="Arial" panose="020B0604020202020204" pitchFamily="34" charset="0"/>
              </a:rPr>
              <a:t>Comparison of Wyoming Nursing Homes (NH) Against the Mountain Pacific Region and Nation</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6164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B5D78-7BED-1CFD-9DD3-856E44F05522}"/>
              </a:ext>
            </a:extLst>
          </p:cNvPr>
          <p:cNvSpPr>
            <a:spLocks noGrp="1"/>
          </p:cNvSpPr>
          <p:nvPr>
            <p:ph type="title"/>
          </p:nvPr>
        </p:nvSpPr>
        <p:spPr/>
        <p:txBody>
          <a:bodyPr>
            <a:normAutofit fontScale="90000"/>
          </a:bodyPr>
          <a:lstStyle/>
          <a:p>
            <a:r>
              <a:rPr lang="en-US" sz="4000" b="1">
                <a:latin typeface="Arial" panose="020B0604020202020204" pitchFamily="34" charset="0"/>
                <a:cs typeface="Arial" panose="020B0604020202020204" pitchFamily="34" charset="0"/>
              </a:rPr>
              <a:t>What is relative improvement rate (RIR)?</a:t>
            </a:r>
          </a:p>
        </p:txBody>
      </p:sp>
      <p:sp>
        <p:nvSpPr>
          <p:cNvPr id="3" name="Content Placeholder 2">
            <a:extLst>
              <a:ext uri="{FF2B5EF4-FFF2-40B4-BE49-F238E27FC236}">
                <a16:creationId xmlns:a16="http://schemas.microsoft.com/office/drawing/2014/main" id="{5A11F731-604A-B6D8-6A38-7DB61BA29253}"/>
              </a:ext>
            </a:extLst>
          </p:cNvPr>
          <p:cNvSpPr>
            <a:spLocks noGrp="1"/>
          </p:cNvSpPr>
          <p:nvPr>
            <p:ph sz="quarter" idx="11"/>
          </p:nvPr>
        </p:nvSpPr>
        <p:spPr/>
        <p:txBody>
          <a:bodyPr>
            <a:noAutofit/>
          </a:bodyPr>
          <a:lstStyle/>
          <a:p>
            <a:pPr marL="342900" indent="-342900">
              <a:spcBef>
                <a:spcPts val="0"/>
              </a:spcBef>
              <a:spcAft>
                <a:spcPts val="1800"/>
              </a:spcAft>
              <a:buClr>
                <a:schemeClr val="accent3"/>
              </a:buClr>
              <a:buFont typeface="Wingdings" panose="05000000000000000000" pitchFamily="2" charset="2"/>
              <a:buChar char="§"/>
            </a:pPr>
            <a:r>
              <a:rPr lang="en-US" sz="2400">
                <a:solidFill>
                  <a:schemeClr val="tx1"/>
                </a:solidFill>
                <a:latin typeface="Arial" panose="020B0604020202020204" pitchFamily="34" charset="0"/>
                <a:cs typeface="Arial" panose="020B0604020202020204" pitchFamily="34" charset="0"/>
              </a:rPr>
              <a:t>Allows for comparisons of metric performance over time and between different populations. In this case, the different populations are defined by geographic region: Wyoming, Mountain Pacific Region (Alaska, Hawaii and Pacific Territories, Montana and Wyoming) and National</a:t>
            </a:r>
          </a:p>
          <a:p>
            <a:pPr marL="342900" indent="-342900">
              <a:spcBef>
                <a:spcPts val="0"/>
              </a:spcBef>
              <a:spcAft>
                <a:spcPts val="1800"/>
              </a:spcAft>
              <a:buClr>
                <a:schemeClr val="accent3"/>
              </a:buClr>
              <a:buFont typeface="Wingdings" panose="05000000000000000000" pitchFamily="2" charset="2"/>
              <a:buChar char="§"/>
            </a:pPr>
            <a:r>
              <a:rPr lang="en-US" sz="2400">
                <a:solidFill>
                  <a:schemeClr val="tx1"/>
                </a:solidFill>
                <a:latin typeface="Arial" panose="020B0604020202020204" pitchFamily="34" charset="0"/>
                <a:cs typeface="Arial" panose="020B0604020202020204" pitchFamily="34" charset="0"/>
              </a:rPr>
              <a:t>Measures how Mountain Pacific interventions affected metrics from a baseline measurement period</a:t>
            </a:r>
          </a:p>
          <a:p>
            <a:pPr marL="342900" indent="-342900">
              <a:spcBef>
                <a:spcPts val="0"/>
              </a:spcBef>
              <a:spcAft>
                <a:spcPts val="1800"/>
              </a:spcAft>
              <a:buClr>
                <a:schemeClr val="accent3"/>
              </a:buClr>
              <a:buFont typeface="Wingdings" panose="05000000000000000000" pitchFamily="2" charset="2"/>
              <a:buChar char="§"/>
            </a:pPr>
            <a:r>
              <a:rPr lang="en-US" sz="2400">
                <a:solidFill>
                  <a:schemeClr val="tx1"/>
                </a:solidFill>
                <a:latin typeface="Arial" panose="020B0604020202020204" pitchFamily="34" charset="0"/>
                <a:cs typeface="Arial" panose="020B0604020202020204" pitchFamily="34" charset="0"/>
              </a:rPr>
              <a:t>Metrics are also influenced by national, state and local trends that are out of Mountain Pacific’s control (e.g., vaccine hesitancy)</a:t>
            </a:r>
          </a:p>
        </p:txBody>
      </p:sp>
      <p:sp>
        <p:nvSpPr>
          <p:cNvPr id="4" name="Slide Number Placeholder 3">
            <a:extLst>
              <a:ext uri="{FF2B5EF4-FFF2-40B4-BE49-F238E27FC236}">
                <a16:creationId xmlns:a16="http://schemas.microsoft.com/office/drawing/2014/main" id="{D2DD0945-0E96-D6EE-1CF5-58BF325FC08A}"/>
              </a:ext>
            </a:extLst>
          </p:cNvPr>
          <p:cNvSpPr>
            <a:spLocks noGrp="1"/>
          </p:cNvSpPr>
          <p:nvPr>
            <p:ph type="sldNum" sz="quarter" idx="10"/>
          </p:nvPr>
        </p:nvSpPr>
        <p:spPr/>
        <p:txBody>
          <a:bodyPr/>
          <a:lstStyle/>
          <a:p>
            <a:fld id="{DA2A2E6C-CC93-46C0-9D7A-2030A4B9A290}" type="slidenum">
              <a:rPr lang="en-US" smtClean="0"/>
              <a:t>6</a:t>
            </a:fld>
            <a:endParaRPr lang="en-US"/>
          </a:p>
        </p:txBody>
      </p:sp>
    </p:spTree>
    <p:extLst>
      <p:ext uri="{BB962C8B-B14F-4D97-AF65-F5344CB8AC3E}">
        <p14:creationId xmlns:p14="http://schemas.microsoft.com/office/powerpoint/2010/main" val="3154115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33615-8E67-CD70-319D-9B40534966E1}"/>
              </a:ext>
            </a:extLst>
          </p:cNvPr>
          <p:cNvSpPr>
            <a:spLocks noGrp="1"/>
          </p:cNvSpPr>
          <p:nvPr>
            <p:ph type="title"/>
          </p:nvPr>
        </p:nvSpPr>
        <p:spPr/>
        <p:txBody>
          <a:bodyPr>
            <a:noAutofit/>
          </a:bodyPr>
          <a:lstStyle/>
          <a:p>
            <a:r>
              <a:rPr lang="en-US" sz="4000" b="1">
                <a:latin typeface="Arial" panose="020B0604020202020204" pitchFamily="34" charset="0"/>
                <a:cs typeface="Arial" panose="020B0604020202020204" pitchFamily="34" charset="0"/>
              </a:rPr>
              <a:t>Adverse Drug Events and Opioids</a:t>
            </a:r>
            <a:endParaRPr lang="en-US" sz="200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37391F4-80E6-0285-FFC3-DE11057DBFB8}"/>
              </a:ext>
            </a:extLst>
          </p:cNvPr>
          <p:cNvSpPr>
            <a:spLocks noGrp="1"/>
          </p:cNvSpPr>
          <p:nvPr>
            <p:ph sz="quarter" idx="11"/>
          </p:nvPr>
        </p:nvSpPr>
        <p:spPr>
          <a:xfrm>
            <a:off x="609600" y="1831620"/>
            <a:ext cx="4114800" cy="4216400"/>
          </a:xfrm>
        </p:spPr>
        <p:txBody>
          <a:bodyPr anchor="ctr" anchorCtr="0"/>
          <a:lstStyle/>
          <a:p>
            <a:pPr>
              <a:spcBef>
                <a:spcPts val="0"/>
              </a:spcBef>
            </a:pPr>
            <a:r>
              <a:rPr lang="en-US" sz="2800"/>
              <a:t>Decrease opioid adverse drug events (ADEs), including deaths, for high-risk residents in NHs by 7%.</a:t>
            </a:r>
          </a:p>
        </p:txBody>
      </p:sp>
      <p:pic>
        <p:nvPicPr>
          <p:cNvPr id="5" name="Picture 4" descr="A close-up of pills spilling out of a prescription bottle">
            <a:extLst>
              <a:ext uri="{FF2B5EF4-FFF2-40B4-BE49-F238E27FC236}">
                <a16:creationId xmlns:a16="http://schemas.microsoft.com/office/drawing/2014/main" id="{7DE71D63-AEAD-9D5D-A4FF-A2720BDE07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28135" y="1720623"/>
            <a:ext cx="6654265" cy="4438395"/>
          </a:xfrm>
          <a:prstGeom prst="roundRect">
            <a:avLst/>
          </a:prstGeom>
        </p:spPr>
      </p:pic>
      <p:sp>
        <p:nvSpPr>
          <p:cNvPr id="6" name="Slide Number Placeholder 5">
            <a:extLst>
              <a:ext uri="{FF2B5EF4-FFF2-40B4-BE49-F238E27FC236}">
                <a16:creationId xmlns:a16="http://schemas.microsoft.com/office/drawing/2014/main" id="{AD0695E2-A345-ACD7-7798-87DE4B1679FE}"/>
              </a:ext>
            </a:extLst>
          </p:cNvPr>
          <p:cNvSpPr>
            <a:spLocks noGrp="1"/>
          </p:cNvSpPr>
          <p:nvPr>
            <p:ph type="sldNum" sz="quarter" idx="10"/>
          </p:nvPr>
        </p:nvSpPr>
        <p:spPr/>
        <p:txBody>
          <a:bodyPr/>
          <a:lstStyle/>
          <a:p>
            <a:fld id="{DA2A2E6C-CC93-46C0-9D7A-2030A4B9A290}" type="slidenum">
              <a:rPr lang="en-US" smtClean="0"/>
              <a:t>7</a:t>
            </a:fld>
            <a:endParaRPr lang="en-US"/>
          </a:p>
        </p:txBody>
      </p:sp>
    </p:spTree>
    <p:extLst>
      <p:ext uri="{BB962C8B-B14F-4D97-AF65-F5344CB8AC3E}">
        <p14:creationId xmlns:p14="http://schemas.microsoft.com/office/powerpoint/2010/main" val="4171660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A71C4-F76B-1F21-C170-74C7529C7349}"/>
              </a:ext>
            </a:extLst>
          </p:cNvPr>
          <p:cNvSpPr>
            <a:spLocks noGrp="1"/>
          </p:cNvSpPr>
          <p:nvPr>
            <p:ph type="title"/>
          </p:nvPr>
        </p:nvSpPr>
        <p:spPr>
          <a:xfrm>
            <a:off x="237025" y="72718"/>
            <a:ext cx="10149840" cy="1232856"/>
          </a:xfrm>
        </p:spPr>
        <p:txBody>
          <a:bodyPr>
            <a:normAutofit/>
          </a:bodyPr>
          <a:lstStyle/>
          <a:p>
            <a:r>
              <a:rPr lang="en-US" sz="2200">
                <a:solidFill>
                  <a:schemeClr val="tx1"/>
                </a:solidFill>
                <a:latin typeface="Arial" panose="020B0604020202020204" pitchFamily="34" charset="0"/>
                <a:cs typeface="Arial" panose="020B0604020202020204" pitchFamily="34" charset="0"/>
              </a:rPr>
              <a:t>RIR</a:t>
            </a:r>
            <a:r>
              <a:rPr lang="en-US" sz="2200" baseline="0">
                <a:solidFill>
                  <a:schemeClr val="tx1"/>
                </a:solidFill>
                <a:latin typeface="Arial" panose="020B0604020202020204" pitchFamily="34" charset="0"/>
                <a:cs typeface="Arial" panose="020B0604020202020204" pitchFamily="34" charset="0"/>
              </a:rPr>
              <a:t> of emergency department (ED), observational stay (OBS) and inpatient opioid </a:t>
            </a:r>
            <a:r>
              <a:rPr lang="en-US" sz="2200" b="1" baseline="0">
                <a:latin typeface="Arial" panose="020B0604020202020204" pitchFamily="34" charset="0"/>
                <a:cs typeface="Arial" panose="020B0604020202020204" pitchFamily="34" charset="0"/>
              </a:rPr>
              <a:t>adverse drug events </a:t>
            </a:r>
            <a:r>
              <a:rPr lang="en-US" sz="2200">
                <a:solidFill>
                  <a:schemeClr val="tx1"/>
                </a:solidFill>
                <a:latin typeface="Arial" panose="020B0604020202020204" pitchFamily="34" charset="0"/>
                <a:cs typeface="Arial" panose="020B0604020202020204" pitchFamily="34" charset="0"/>
              </a:rPr>
              <a:t>among</a:t>
            </a:r>
            <a:r>
              <a:rPr lang="en-US" sz="2200" b="1">
                <a:solidFill>
                  <a:schemeClr val="tx1"/>
                </a:solidFill>
                <a:latin typeface="Arial" panose="020B0604020202020204" pitchFamily="34" charset="0"/>
                <a:cs typeface="Arial" panose="020B0604020202020204" pitchFamily="34" charset="0"/>
              </a:rPr>
              <a:t> </a:t>
            </a:r>
            <a:r>
              <a:rPr lang="en-US" sz="2200" baseline="0">
                <a:solidFill>
                  <a:schemeClr val="tx1"/>
                </a:solidFill>
                <a:latin typeface="Arial" panose="020B0604020202020204" pitchFamily="34" charset="0"/>
                <a:cs typeface="Arial" panose="020B0604020202020204" pitchFamily="34" charset="0"/>
              </a:rPr>
              <a:t>home </a:t>
            </a:r>
            <a:r>
              <a:rPr lang="en-US" sz="2200" b="1" baseline="0">
                <a:latin typeface="Arial" panose="020B0604020202020204" pitchFamily="34" charset="0"/>
                <a:cs typeface="Arial" panose="020B0604020202020204" pitchFamily="34" charset="0"/>
              </a:rPr>
              <a:t>long-stay </a:t>
            </a:r>
            <a:r>
              <a:rPr lang="en-US" sz="2200" baseline="0">
                <a:solidFill>
                  <a:schemeClr val="tx1"/>
                </a:solidFill>
                <a:latin typeface="Arial" panose="020B0604020202020204" pitchFamily="34" charset="0"/>
                <a:cs typeface="Arial" panose="020B0604020202020204" pitchFamily="34" charset="0"/>
              </a:rPr>
              <a:t>Medicare residents with  </a:t>
            </a:r>
            <a:r>
              <a:rPr lang="en-US" sz="2200" b="1" baseline="0">
                <a:latin typeface="Arial" panose="020B0604020202020204" pitchFamily="34" charset="0"/>
                <a:cs typeface="Arial" panose="020B0604020202020204" pitchFamily="34" charset="0"/>
              </a:rPr>
              <a:t>opioid high-risk medications.</a:t>
            </a:r>
            <a:endParaRPr lang="en-US">
              <a:solidFill>
                <a:schemeClr val="tx1"/>
              </a:solidFill>
            </a:endParaRPr>
          </a:p>
        </p:txBody>
      </p:sp>
      <p:graphicFrame>
        <p:nvGraphicFramePr>
          <p:cNvPr id="4" name="Chart 3">
            <a:extLst>
              <a:ext uri="{FF2B5EF4-FFF2-40B4-BE49-F238E27FC236}">
                <a16:creationId xmlns:a16="http://schemas.microsoft.com/office/drawing/2014/main" id="{C16DEDFF-4B52-B3B5-E24B-3EC9307A2C52}"/>
              </a:ext>
            </a:extLst>
          </p:cNvPr>
          <p:cNvGraphicFramePr>
            <a:graphicFrameLocks/>
          </p:cNvGraphicFramePr>
          <p:nvPr>
            <p:extLst>
              <p:ext uri="{D42A27DB-BD31-4B8C-83A1-F6EECF244321}">
                <p14:modId xmlns:p14="http://schemas.microsoft.com/office/powerpoint/2010/main" val="1923201723"/>
              </p:ext>
            </p:extLst>
          </p:nvPr>
        </p:nvGraphicFramePr>
        <p:xfrm>
          <a:off x="838200" y="1879207"/>
          <a:ext cx="6723016" cy="434404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E047EEE7-1901-AFF1-B90C-794EB3634C89}"/>
              </a:ext>
            </a:extLst>
          </p:cNvPr>
          <p:cNvSpPr txBox="1"/>
          <p:nvPr/>
        </p:nvSpPr>
        <p:spPr>
          <a:xfrm>
            <a:off x="7956330" y="3001891"/>
            <a:ext cx="3626070" cy="1569660"/>
          </a:xfrm>
          <a:prstGeom prst="rect">
            <a:avLst/>
          </a:prstGeom>
          <a:noFill/>
        </p:spPr>
        <p:txBody>
          <a:bodyPr wrap="square">
            <a:spAutoFit/>
          </a:bodyPr>
          <a:lstStyle/>
          <a:p>
            <a:r>
              <a:rPr lang="en-US" baseline="0">
                <a:latin typeface="Arial" panose="020B0604020202020204" pitchFamily="34" charset="0"/>
                <a:cs typeface="Arial" panose="020B0604020202020204" pitchFamily="34" charset="0"/>
              </a:rPr>
              <a:t>Wyoming NHs outperform other NHs in the Mountain Pacific region but trail the nation.</a:t>
            </a:r>
            <a:endParaRPr lang="en-US" sz="320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60DB80CD-1E7D-6BDB-2623-D13F34223CBD}"/>
              </a:ext>
            </a:extLst>
          </p:cNvPr>
          <p:cNvSpPr>
            <a:spLocks noGrp="1"/>
          </p:cNvSpPr>
          <p:nvPr>
            <p:ph type="sldNum" sz="quarter" idx="12"/>
          </p:nvPr>
        </p:nvSpPr>
        <p:spPr/>
        <p:txBody>
          <a:bodyPr/>
          <a:lstStyle/>
          <a:p>
            <a:fld id="{DA2A2E6C-CC93-46C0-9D7A-2030A4B9A290}" type="slidenum">
              <a:rPr lang="en-US" smtClean="0"/>
              <a:t>8</a:t>
            </a:fld>
            <a:endParaRPr lang="en-US"/>
          </a:p>
        </p:txBody>
      </p:sp>
    </p:spTree>
    <p:extLst>
      <p:ext uri="{BB962C8B-B14F-4D97-AF65-F5344CB8AC3E}">
        <p14:creationId xmlns:p14="http://schemas.microsoft.com/office/powerpoint/2010/main" val="3453726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48E6A-77B7-1741-5E89-7069428907CD}"/>
              </a:ext>
            </a:extLst>
          </p:cNvPr>
          <p:cNvSpPr>
            <a:spLocks noGrp="1"/>
          </p:cNvSpPr>
          <p:nvPr>
            <p:ph type="title"/>
          </p:nvPr>
        </p:nvSpPr>
        <p:spPr>
          <a:xfrm>
            <a:off x="272716" y="0"/>
            <a:ext cx="8566484" cy="1295400"/>
          </a:xfrm>
        </p:spPr>
        <p:txBody>
          <a:bodyPr>
            <a:noAutofit/>
          </a:bodyPr>
          <a:lstStyle/>
          <a:p>
            <a:r>
              <a:rPr lang="en-US" sz="2400" baseline="0">
                <a:solidFill>
                  <a:schemeClr val="tx1"/>
                </a:solidFill>
                <a:latin typeface="Arial" panose="020B0604020202020204" pitchFamily="34" charset="0"/>
                <a:cs typeface="Arial" panose="020B0604020202020204" pitchFamily="34" charset="0"/>
              </a:rPr>
              <a:t>RIR of nursing home </a:t>
            </a:r>
            <a:r>
              <a:rPr lang="en-US" sz="2400" b="1" baseline="0">
                <a:latin typeface="Arial" panose="020B0604020202020204" pitchFamily="34" charset="0"/>
                <a:cs typeface="Arial" panose="020B0604020202020204" pitchFamily="34" charset="0"/>
              </a:rPr>
              <a:t>short stays </a:t>
            </a:r>
            <a:r>
              <a:rPr lang="en-US" sz="2400" baseline="0">
                <a:solidFill>
                  <a:schemeClr val="tx1"/>
                </a:solidFill>
                <a:latin typeface="Arial" panose="020B0604020202020204" pitchFamily="34" charset="0"/>
                <a:cs typeface="Arial" panose="020B0604020202020204" pitchFamily="34" charset="0"/>
              </a:rPr>
              <a:t>with an ED, </a:t>
            </a:r>
            <a:r>
              <a:rPr lang="en-US" sz="2400">
                <a:solidFill>
                  <a:schemeClr val="tx1"/>
                </a:solidFill>
                <a:latin typeface="Arial" panose="020B0604020202020204" pitchFamily="34" charset="0"/>
                <a:cs typeface="Arial" panose="020B0604020202020204" pitchFamily="34" charset="0"/>
              </a:rPr>
              <a:t>OBS</a:t>
            </a:r>
            <a:r>
              <a:rPr lang="en-US" sz="2400" baseline="0">
                <a:solidFill>
                  <a:schemeClr val="tx1"/>
                </a:solidFill>
                <a:latin typeface="Arial" panose="020B0604020202020204" pitchFamily="34" charset="0"/>
                <a:cs typeface="Arial" panose="020B0604020202020204" pitchFamily="34" charset="0"/>
              </a:rPr>
              <a:t> or inpatient opioid ADE among </a:t>
            </a:r>
            <a:r>
              <a:rPr lang="en-US" sz="2400">
                <a:solidFill>
                  <a:schemeClr val="tx1"/>
                </a:solidFill>
                <a:latin typeface="Arial" panose="020B0604020202020204" pitchFamily="34" charset="0"/>
                <a:cs typeface="Arial" panose="020B0604020202020204" pitchFamily="34" charset="0"/>
              </a:rPr>
              <a:t>Medicare residents with </a:t>
            </a:r>
            <a:r>
              <a:rPr lang="en-US" sz="2400" b="1">
                <a:latin typeface="Arial" panose="020B0604020202020204" pitchFamily="34" charset="0"/>
                <a:cs typeface="Arial" panose="020B0604020202020204" pitchFamily="34" charset="0"/>
              </a:rPr>
              <a:t>opioid high-risk medications.</a:t>
            </a:r>
            <a:endParaRPr lang="en-US" sz="2400">
              <a:solidFill>
                <a:schemeClr val="tx1"/>
              </a:solidFill>
            </a:endParaRPr>
          </a:p>
        </p:txBody>
      </p:sp>
      <p:graphicFrame>
        <p:nvGraphicFramePr>
          <p:cNvPr id="4" name="Chart 3">
            <a:extLst>
              <a:ext uri="{FF2B5EF4-FFF2-40B4-BE49-F238E27FC236}">
                <a16:creationId xmlns:a16="http://schemas.microsoft.com/office/drawing/2014/main" id="{E7AF6C60-4EB2-2174-44C9-8BE6B8BBB466}"/>
              </a:ext>
            </a:extLst>
          </p:cNvPr>
          <p:cNvGraphicFramePr>
            <a:graphicFrameLocks/>
          </p:cNvGraphicFramePr>
          <p:nvPr>
            <p:extLst>
              <p:ext uri="{D42A27DB-BD31-4B8C-83A1-F6EECF244321}">
                <p14:modId xmlns:p14="http://schemas.microsoft.com/office/powerpoint/2010/main" val="3523736060"/>
              </p:ext>
            </p:extLst>
          </p:nvPr>
        </p:nvGraphicFramePr>
        <p:xfrm>
          <a:off x="624072" y="1929605"/>
          <a:ext cx="5785606" cy="422261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45733706-280B-4D44-086C-E4C59FA0180D}"/>
              </a:ext>
            </a:extLst>
          </p:cNvPr>
          <p:cNvSpPr txBox="1"/>
          <p:nvPr/>
        </p:nvSpPr>
        <p:spPr>
          <a:xfrm>
            <a:off x="6796353" y="2702086"/>
            <a:ext cx="4411225" cy="2308324"/>
          </a:xfrm>
          <a:prstGeom prst="rect">
            <a:avLst/>
          </a:prstGeom>
          <a:noFill/>
        </p:spPr>
        <p:txBody>
          <a:bodyPr wrap="square">
            <a:spAutoFit/>
          </a:bodyPr>
          <a:lstStyle/>
          <a:p>
            <a:r>
              <a:rPr lang="en-US" baseline="0">
                <a:latin typeface="Arial" panose="020B0604020202020204" pitchFamily="34" charset="0"/>
                <a:cs typeface="Arial" panose="020B0604020202020204" pitchFamily="34" charset="0"/>
              </a:rPr>
              <a:t>Wyoming is not doing well here, but the current numerator is &lt;10. </a:t>
            </a:r>
            <a:r>
              <a:rPr lang="en-US">
                <a:latin typeface="Arial" panose="020B0604020202020204" pitchFamily="34" charset="0"/>
                <a:cs typeface="Arial" panose="020B0604020202020204" pitchFamily="34" charset="0"/>
              </a:rPr>
              <a:t>A prime example of how a single digit number of beneficiaries can swing the RIR by a large amount. </a:t>
            </a:r>
            <a:endParaRPr lang="en-US" sz="320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6F42156B-68C2-306A-0EF1-5E828846E691}"/>
              </a:ext>
            </a:extLst>
          </p:cNvPr>
          <p:cNvSpPr>
            <a:spLocks noGrp="1"/>
          </p:cNvSpPr>
          <p:nvPr>
            <p:ph type="sldNum" sz="quarter" idx="12"/>
          </p:nvPr>
        </p:nvSpPr>
        <p:spPr/>
        <p:txBody>
          <a:bodyPr/>
          <a:lstStyle/>
          <a:p>
            <a:fld id="{DA2A2E6C-CC93-46C0-9D7A-2030A4B9A290}" type="slidenum">
              <a:rPr lang="en-US" smtClean="0"/>
              <a:t>9</a:t>
            </a:fld>
            <a:endParaRPr lang="en-US"/>
          </a:p>
        </p:txBody>
      </p:sp>
    </p:spTree>
    <p:extLst>
      <p:ext uri="{BB962C8B-B14F-4D97-AF65-F5344CB8AC3E}">
        <p14:creationId xmlns:p14="http://schemas.microsoft.com/office/powerpoint/2010/main" val="3136176383"/>
      </p:ext>
    </p:extLst>
  </p:cSld>
  <p:clrMapOvr>
    <a:masterClrMapping/>
  </p:clrMapOvr>
</p:sld>
</file>

<file path=ppt/theme/theme1.xml><?xml version="1.0" encoding="utf-8"?>
<a:theme xmlns:a="http://schemas.openxmlformats.org/drawingml/2006/main" name="CMS Slide Templates">
  <a:themeElements>
    <a:clrScheme name="Custom 14">
      <a:dk1>
        <a:srgbClr val="000000"/>
      </a:dk1>
      <a:lt1>
        <a:srgbClr val="FFFFFF"/>
      </a:lt1>
      <a:dk2>
        <a:srgbClr val="1F497D"/>
      </a:dk2>
      <a:lt2>
        <a:srgbClr val="EEECE1"/>
      </a:lt2>
      <a:accent1>
        <a:srgbClr val="FFFEFD"/>
      </a:accent1>
      <a:accent2>
        <a:srgbClr val="0075C0"/>
      </a:accent2>
      <a:accent3>
        <a:srgbClr val="F27519"/>
      </a:accent3>
      <a:accent4>
        <a:srgbClr val="F0CB00"/>
      </a:accent4>
      <a:accent5>
        <a:srgbClr val="D7D8C1"/>
      </a:accent5>
      <a:accent6>
        <a:srgbClr val="F0E4B5"/>
      </a:accent6>
      <a:hlink>
        <a:srgbClr val="173876"/>
      </a:hlink>
      <a:folHlink>
        <a:srgbClr val="0075C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4F58C369770544B3384866640D8938" ma:contentTypeVersion="27" ma:contentTypeDescription="Create a new document." ma:contentTypeScope="" ma:versionID="989a49904ebb0f5b21f949b2567ae97a">
  <xsd:schema xmlns:xsd="http://www.w3.org/2001/XMLSchema" xmlns:xs="http://www.w3.org/2001/XMLSchema" xmlns:p="http://schemas.microsoft.com/office/2006/metadata/properties" xmlns:ns2="f33a161b-5799-48d4-99af-865e076919f0" xmlns:ns3="b2e4fab0-3fa0-4bb4-bb06-9de1f10b2e28" targetNamespace="http://schemas.microsoft.com/office/2006/metadata/properties" ma:root="true" ma:fieldsID="b7029998b7e1f323dea5f711de1ee601" ns2:_="" ns3:_="">
    <xsd:import namespace="f33a161b-5799-48d4-99af-865e076919f0"/>
    <xsd:import namespace="b2e4fab0-3fa0-4bb4-bb06-9de1f10b2e2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_Flow_SignoffStatus" minOccurs="0"/>
                <xsd:element ref="ns2:Owner" minOccurs="0"/>
                <xsd:element ref="ns2:crosscontractteam" minOccurs="0"/>
                <xsd:element ref="ns2:sharestatus" minOccurs="0"/>
                <xsd:element ref="ns2:targetaudience" minOccurs="0"/>
                <xsd:element ref="ns2:topic" minOccurs="0"/>
                <xsd:element ref="ns2:resourcetype" minOccurs="0"/>
                <xsd:element ref="ns2:keywords" minOccurs="0"/>
                <xsd:element ref="ns2:NHEncountersButt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3a161b-5799-48d4-99af-865e076919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Owner" ma:index="21" nillable="true" ma:displayName="Owner" ma:description="What user owns the document content and is responsible for updates" ma:list="UserInfo" ma:SharePointGroup="0" ma:internalNam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rosscontractteam" ma:index="22" nillable="true" ma:displayName="Cross-Contract Team" ma:description="Name of the team within the Consulting Department" ma:format="Dropdown" ma:internalName="crosscontractteam">
      <xsd:simpleType>
        <xsd:restriction base="dms:Choice">
          <xsd:enumeration value="Coalitions"/>
          <xsd:enumeration value="Data"/>
          <xsd:enumeration value="Nursing Home"/>
          <xsd:enumeration value="Patient Safety"/>
          <xsd:enumeration value="PerFECT"/>
        </xsd:restriction>
      </xsd:simpleType>
    </xsd:element>
    <xsd:element name="sharestatus" ma:index="23" nillable="true" ma:displayName="Share Status" ma:description="Can this file be shared externally to Mountain-Pacific?" ma:format="RadioButtons" ma:internalName="sharestatus">
      <xsd:simpleType>
        <xsd:restriction base="dms:Choice">
          <xsd:enumeration value="Internal"/>
          <xsd:enumeration value="External"/>
        </xsd:restriction>
      </xsd:simpleType>
    </xsd:element>
    <xsd:element name="targetaudience" ma:index="24" nillable="true" ma:displayName="Target Audience" ma:description="To which account types is this file typically associated?" ma:internalName="targetaudience">
      <xsd:complexType>
        <xsd:complexContent>
          <xsd:extension base="dms:MultiChoice">
            <xsd:sequence>
              <xsd:element name="Value" maxOccurs="unbounded" minOccurs="0" nillable="true">
                <xsd:simpleType>
                  <xsd:restriction base="dms:Choice">
                    <xsd:enumeration value="Ambulatory Clinic"/>
                    <xsd:enumeration value="Client"/>
                    <xsd:enumeration value="Coalition"/>
                    <xsd:enumeration value="Community"/>
                    <xsd:enumeration value="COR/CMS"/>
                    <xsd:enumeration value="Critical Access Hospital"/>
                    <xsd:enumeration value="Emergency Department"/>
                    <xsd:enumeration value="Funder"/>
                    <xsd:enumeration value="Hospital"/>
                    <xsd:enumeration value="MP Team only"/>
                    <xsd:enumeration value="Nursing Home"/>
                    <xsd:enumeration value="Patient Family Engagement"/>
                    <xsd:enumeration value="Pharmacy"/>
                    <xsd:enumeration value="Public Health"/>
                  </xsd:restriction>
                </xsd:simpleType>
              </xsd:element>
            </xsd:sequence>
          </xsd:extension>
        </xsd:complexContent>
      </xsd:complexType>
    </xsd:element>
    <xsd:element name="topic" ma:index="25" nillable="true" ma:displayName="Topic" ma:description="General topic of the content" ma:internalName="topic">
      <xsd:complexType>
        <xsd:complexContent>
          <xsd:extension base="dms:MultiChoice">
            <xsd:sequence>
              <xsd:element name="Value" maxOccurs="unbounded" minOccurs="0" nillable="true">
                <xsd:simpleType>
                  <xsd:restriction base="dms:Choice">
                    <xsd:enumeration value="Adverse Drug Events (ADE)"/>
                    <xsd:enumeration value="Behavioral Health"/>
                    <xsd:enumeration value="Cancer"/>
                    <xsd:enumeration value="Care Management"/>
                    <xsd:enumeration value="Care transitions"/>
                    <xsd:enumeration value="Chronic Disease - other"/>
                    <xsd:enumeration value="Contract Documents"/>
                    <xsd:enumeration value="Diabetes"/>
                    <xsd:enumeration value="Emergency preparedness"/>
                    <xsd:enumeration value="Heart disease"/>
                    <xsd:enumeration value="HIT/EHR/Data utilization"/>
                    <xsd:enumeration value="Immunizations"/>
                    <xsd:enumeration value="Infection Prevention"/>
                    <xsd:enumeration value="Patient Self-Management"/>
                    <xsd:enumeration value="Quality Improvement"/>
                    <xsd:enumeration value="Quality reporting"/>
                    <xsd:enumeration value="Substance Abuse"/>
                  </xsd:restriction>
                </xsd:simpleType>
              </xsd:element>
            </xsd:sequence>
          </xsd:extension>
        </xsd:complexContent>
      </xsd:complexType>
    </xsd:element>
    <xsd:element name="resourcetype" ma:index="26" nillable="true" ma:displayName="Resource Type" ma:description="Type that describes the file's use" ma:internalName="resourcetype">
      <xsd:complexType>
        <xsd:complexContent>
          <xsd:extension base="dms:MultiChoice">
            <xsd:sequence>
              <xsd:element name="Value" maxOccurs="unbounded" minOccurs="0" nillable="true">
                <xsd:simpleType>
                  <xsd:restriction base="dms:Choice">
                    <xsd:enumeration value="Change Package"/>
                    <xsd:enumeration value="Client guidance/preference"/>
                    <xsd:enumeration value="Client request"/>
                    <xsd:enumeration value="CMS Memo"/>
                    <xsd:enumeration value="CMS Report"/>
                    <xsd:enumeration value="CMS request"/>
                    <xsd:enumeration value="Deliverable"/>
                    <xsd:enumeration value="Implementation Guide"/>
                    <xsd:enumeration value="KPI"/>
                    <xsd:enumeration value="Meeting minutes"/>
                    <xsd:enumeration value="Presentation"/>
                    <xsd:enumeration value="Project Status Report"/>
                    <xsd:enumeration value="Research"/>
                    <xsd:enumeration value="State notification"/>
                    <xsd:enumeration value="Template"/>
                  </xsd:restriction>
                </xsd:simpleType>
              </xsd:element>
            </xsd:sequence>
          </xsd:extension>
        </xsd:complexContent>
      </xsd:complexType>
    </xsd:element>
    <xsd:element name="keywords" ma:index="27" nillable="true" ma:displayName="Keywords" ma:description="List of keywords, separated by a semi-colon (;), to assist users with finding this file. (255 max char)" ma:internalName="keywords">
      <xsd:simpleType>
        <xsd:restriction base="dms:Text">
          <xsd:maxLength value="255"/>
        </xsd:restriction>
      </xsd:simpleType>
    </xsd:element>
    <xsd:element name="NHEncountersButton" ma:index="28" nillable="true" ma:displayName="NHEncountersButton" ma:format="Dropdown" ma:internalName="NHEncountersButton">
      <xsd:simpleType>
        <xsd:restriction base="dms:Text">
          <xsd:maxLength value="255"/>
        </xsd:restriction>
      </xsd:simpleType>
    </xsd:element>
    <xsd:element name="MediaLengthInSeconds" ma:index="29" nillable="true" ma:displayName="Length (seconds)" ma:internalName="MediaLengthInSeconds" ma:readOnly="true">
      <xsd:simpleType>
        <xsd:restriction base="dms:Unknown"/>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f45bc5cb-2624-4a88-8772-627e8898a23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2e4fab0-3fa0-4bb4-bb06-9de1f10b2e2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32" nillable="true" ma:displayName="Taxonomy Catch All Column" ma:hidden="true" ma:list="{71325bef-5eeb-4680-aa61-0676ba52e329}" ma:internalName="TaxCatchAll" ma:showField="CatchAllData" ma:web="b2e4fab0-3fa0-4bb4-bb06-9de1f10b2e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HEncountersButton xmlns="f33a161b-5799-48d4-99af-865e076919f0" xsi:nil="true"/>
    <Owner xmlns="f33a161b-5799-48d4-99af-865e076919f0">
      <UserInfo>
        <DisplayName/>
        <AccountId xsi:nil="true"/>
        <AccountType/>
      </UserInfo>
    </Owner>
    <topic xmlns="f33a161b-5799-48d4-99af-865e076919f0" xsi:nil="true"/>
    <resourcetype xmlns="f33a161b-5799-48d4-99af-865e076919f0" xsi:nil="true"/>
    <crosscontractteam xmlns="f33a161b-5799-48d4-99af-865e076919f0" xsi:nil="true"/>
    <keywords xmlns="f33a161b-5799-48d4-99af-865e076919f0" xsi:nil="true"/>
    <_Flow_SignoffStatus xmlns="f33a161b-5799-48d4-99af-865e076919f0" xsi:nil="true"/>
    <lcf76f155ced4ddcb4097134ff3c332f xmlns="f33a161b-5799-48d4-99af-865e076919f0">
      <Terms xmlns="http://schemas.microsoft.com/office/infopath/2007/PartnerControls"/>
    </lcf76f155ced4ddcb4097134ff3c332f>
    <TaxCatchAll xmlns="b2e4fab0-3fa0-4bb4-bb06-9de1f10b2e28" xsi:nil="true"/>
    <sharestatus xmlns="f33a161b-5799-48d4-99af-865e076919f0" xsi:nil="true"/>
    <targetaudience xmlns="f33a161b-5799-48d4-99af-865e076919f0" xsi:nil="true"/>
  </documentManagement>
</p:properties>
</file>

<file path=customXml/itemProps1.xml><?xml version="1.0" encoding="utf-8"?>
<ds:datastoreItem xmlns:ds="http://schemas.openxmlformats.org/officeDocument/2006/customXml" ds:itemID="{6C3F4FDB-6C2D-4E26-A68F-E0CFD521CD20}">
  <ds:schemaRefs>
    <ds:schemaRef ds:uri="b2e4fab0-3fa0-4bb4-bb06-9de1f10b2e28"/>
    <ds:schemaRef ds:uri="f33a161b-5799-48d4-99af-865e076919f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F55EC69-B8AE-466E-91E0-D162CBE7E4C8}">
  <ds:schemaRefs>
    <ds:schemaRef ds:uri="http://schemas.microsoft.com/sharepoint/v3/contenttype/forms"/>
  </ds:schemaRefs>
</ds:datastoreItem>
</file>

<file path=customXml/itemProps3.xml><?xml version="1.0" encoding="utf-8"?>
<ds:datastoreItem xmlns:ds="http://schemas.openxmlformats.org/officeDocument/2006/customXml" ds:itemID="{EA678349-E8F3-4FED-9CD2-44BB33E58CB8}">
  <ds:schemaRefs>
    <ds:schemaRef ds:uri="http://purl.org/dc/dcmitype/"/>
    <ds:schemaRef ds:uri="http://purl.org/dc/terms/"/>
    <ds:schemaRef ds:uri="http://purl.org/dc/elements/1.1/"/>
    <ds:schemaRef ds:uri="http://schemas.microsoft.com/office/2006/metadata/properties"/>
    <ds:schemaRef ds:uri="http://schemas.microsoft.com/office/2006/documentManagement/types"/>
    <ds:schemaRef ds:uri="f33a161b-5799-48d4-99af-865e076919f0"/>
    <ds:schemaRef ds:uri="http://www.w3.org/XML/1998/namespace"/>
    <ds:schemaRef ds:uri="http://schemas.microsoft.com/office/infopath/2007/PartnerControls"/>
    <ds:schemaRef ds:uri="http://schemas.openxmlformats.org/package/2006/metadata/core-properties"/>
    <ds:schemaRef ds:uri="b2e4fab0-3fa0-4bb4-bb06-9de1f10b2e28"/>
  </ds:schemaRefs>
</ds:datastoreItem>
</file>

<file path=docProps/app.xml><?xml version="1.0" encoding="utf-8"?>
<Properties xmlns="http://schemas.openxmlformats.org/officeDocument/2006/extended-properties" xmlns:vt="http://schemas.openxmlformats.org/officeDocument/2006/docPropsVTypes">
  <Template>Presentation Template - QIO Brand 16 to 9 Ratio</Template>
  <TotalTime>2</TotalTime>
  <Words>1768</Words>
  <Application>Microsoft Office PowerPoint</Application>
  <PresentationFormat>Widescreen</PresentationFormat>
  <Paragraphs>208</Paragraphs>
  <Slides>37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ＭＳ Ｐゴシック</vt:lpstr>
      <vt:lpstr>Aptos</vt:lpstr>
      <vt:lpstr>Arial</vt:lpstr>
      <vt:lpstr>Calibri</vt:lpstr>
      <vt:lpstr>Times</vt:lpstr>
      <vt:lpstr>Wingdings</vt:lpstr>
      <vt:lpstr>CMS Slide Templates</vt:lpstr>
      <vt:lpstr>Mountain Pacific  Wyoming’s Quality Improvement Organization and Quality Improvement Network</vt:lpstr>
      <vt:lpstr>Mountain Pacific’s Region of Service </vt:lpstr>
      <vt:lpstr>Centers for Medicaid &amp; Medicare  Services (CMS) Initiatives</vt:lpstr>
      <vt:lpstr>Current Initiatives</vt:lpstr>
      <vt:lpstr>    Metric Performance:  Comparison of Wyoming Nursing Homes (NH) Against the Mountain Pacific Region and Nation</vt:lpstr>
      <vt:lpstr>What is relative improvement rate (RIR)?</vt:lpstr>
      <vt:lpstr>Adverse Drug Events and Opioids</vt:lpstr>
      <vt:lpstr>RIR of emergency department (ED), observational stay (OBS) and inpatient opioid adverse drug events among home long-stay Medicare residents with  opioid high-risk medications.</vt:lpstr>
      <vt:lpstr>RIR of nursing home short stays with an ED, OBS or inpatient opioid ADE among Medicare residents with opioid high-risk medications.</vt:lpstr>
      <vt:lpstr>Patient Safety</vt:lpstr>
      <vt:lpstr>RIR of inpatient admissions due to C. diff infection per 10 million NH among long-stay Medicare residents.</vt:lpstr>
      <vt:lpstr>RIR of NH short stays with an inpatient admission due to C. diff infection per 100,000 among Medicare residents.</vt:lpstr>
      <vt:lpstr>RIR of ED, OBs and inpatient anticoagulant, antidiabetic, or opioid ADEs among 100,000 NH long-stay Medicare resident with filled prescription(s).</vt:lpstr>
      <vt:lpstr>RIR of NH short stays with an ED, OBS or inpatient anticoagulants, antidiabetic or opioid ADE per 1,000 stays among Medicare residents with filled prescription.  </vt:lpstr>
      <vt:lpstr>RIR of inpatient admissions due to COVID-19, pneumonia, sepsis or urinary tract infection (UTI) per 100,000 NH long-stay Medicare residents.</vt:lpstr>
      <vt:lpstr>RIR percentage of NH short stays by Medicare residents having an inpatient admission due to COVID-19, pneumonia, sepsis or UTI.</vt:lpstr>
      <vt:lpstr>  Decrease in preventable ED visits by 14% for LTC residents.  Decrease in 30-day readmission to hospital by 9% for LTC residents.</vt:lpstr>
      <vt:lpstr>RIR percentage of NH short stays by Medicare residents having a potentially preventable ED visit within 30 days after inpatient discharge.</vt:lpstr>
      <vt:lpstr>RIR percentage of NH long-stay residents who are having a potentially preventable ED visit within 30 days after inpatient discharge.</vt:lpstr>
      <vt:lpstr>RIR Example for Metric 4.2 LS</vt:lpstr>
      <vt:lpstr>RIR percentage of NH stays by long-stay residents who are Medicare residents having an all-cause inpatient readmission within 30 days after inpatient discharge.</vt:lpstr>
      <vt:lpstr>RIR percentage of NH short stays by Medicare residents having an all-cause readmission within 30 days after inpatient discharge.</vt:lpstr>
      <vt:lpstr>    Percentage of NHs with an established/documented safe  visitor policy.  Percentage of NHs with an established/documented  cohorting plan.  Percentage of NHs that participate in Learning and Action Networks related to COVID prevention or immunization.  Percentage of NHs with a QIN-QIO reviewed public health emergency preparedness plan.</vt:lpstr>
      <vt:lpstr>  Immunizations</vt:lpstr>
      <vt:lpstr>Metric 6.1: Influenza Immunizations among NH Residents </vt:lpstr>
      <vt:lpstr>Metric 6.2: Pneumococcal Immunizations among NH Residents </vt:lpstr>
      <vt:lpstr> % of NH’s that have at least 75% of management and staff that completed a CMS approved Infection Control and Prevention training. % of NHs management and staff completed CMS approved Infection Control and Prevention Training, QSEP, Relias, Project Firstline, HealthStream or  Healthcare Academy.</vt:lpstr>
      <vt:lpstr>         Targeted Response – Quality Improvement Initiatives     </vt:lpstr>
      <vt:lpstr>PowerPoint Presentation</vt:lpstr>
      <vt:lpstr>PowerPoint Presentation</vt:lpstr>
      <vt:lpstr> National Map of Current QIN-QIOs </vt:lpstr>
      <vt:lpstr>  CMS Proposed Map of QIN-QIO Regions  </vt:lpstr>
      <vt:lpstr>This is a DRAFT and is subject to change. </vt:lpstr>
      <vt:lpstr>PowerPoint Presentation</vt:lpstr>
      <vt:lpstr>Wyoming Culture Change - Results</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WY Leading Age Spring 2024</dc:title>
  <dc:creator>Mountain Pacific</dc:creator>
  <cp:lastModifiedBy>Jill Hult</cp:lastModifiedBy>
  <cp:revision>2</cp:revision>
  <dcterms:created xsi:type="dcterms:W3CDTF">2024-04-15T14:07:43Z</dcterms:created>
  <dcterms:modified xsi:type="dcterms:W3CDTF">2024-05-23T15:44:08Z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0x0101004F4F58C369770544B3384866640D8938</vt:lpwstr>
  </property>
  <property fmtid="{D5CDD505-2E9C-101B-9397-08002B2CF9AE}" pid="3" name="MediaServiceImageTags">
    <vt:lpwstr/>
  </property>
</Properties>
</file>